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ebas Neue Bold" panose="020B0604020202020204" charset="0"/>
      <p:regular r:id="rId23"/>
    </p:embeddedFont>
    <p:embeddedFont>
      <p:font typeface="Calibri (MS)" panose="020B0604020202020204" charset="0"/>
      <p:regular r:id="rId24"/>
    </p:embeddedFont>
    <p:embeddedFont>
      <p:font typeface="Calibri (MS) Bold"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Exo 2" panose="020B0604020202020204" charset="0"/>
      <p:regular r:id="rId28"/>
    </p:embeddedFont>
    <p:embeddedFont>
      <p:font typeface="Exo 2 Medium" panose="020B0604020202020204" charset="0"/>
      <p:regular r:id="rId29"/>
    </p:embeddedFont>
    <p:embeddedFont>
      <p:font typeface="Gotham" panose="020B0604020202020204" charset="0"/>
      <p:regular r:id="rId30"/>
    </p:embeddedFont>
    <p:embeddedFont>
      <p:font typeface="Gotham Bold" panose="020B0604020202020204" charset="0"/>
      <p:regular r:id="rId31"/>
    </p:embeddedFont>
    <p:embeddedFont>
      <p:font typeface="Impact" panose="020B0806030902050204" pitchFamily="34" charset="0"/>
      <p:regular r:id="rId32"/>
    </p:embeddedFont>
    <p:embeddedFont>
      <p:font typeface="Inter" panose="020B0604020202020204" charset="0"/>
      <p:regular r:id="rId33"/>
    </p:embeddedFont>
    <p:embeddedFont>
      <p:font typeface="Mont" panose="020B0604020202020204" charset="0"/>
      <p:regular r:id="rId34"/>
    </p:embeddedFont>
    <p:embeddedFont>
      <p:font typeface="Montserrat" panose="00000500000000000000" pitchFamily="2" charset="0"/>
      <p:regular r:id="rId35"/>
    </p:embeddedFont>
    <p:embeddedFont>
      <p:font typeface="Montserrat Bold" panose="020B0604020202020204" charset="0"/>
      <p:regular r:id="rId36"/>
    </p:embeddedFont>
    <p:embeddedFont>
      <p:font typeface="Montserrat Heavy" panose="020B0604020202020204" charset="0"/>
      <p:regular r:id="rId37"/>
    </p:embeddedFont>
    <p:embeddedFont>
      <p:font typeface="Organic" charset="0"/>
      <p:regular r:id="rId38"/>
    </p:embeddedFont>
    <p:embeddedFont>
      <p:font typeface="Overpass" panose="020B0604020202020204" charset="0"/>
      <p:regular r:id="rId39"/>
    </p:embeddedFont>
    <p:embeddedFont>
      <p:font typeface="Poppins" panose="00000500000000000000" pitchFamily="2" charset="0"/>
      <p:regular r:id="rId40"/>
    </p:embeddedFont>
    <p:embeddedFont>
      <p:font typeface="Poppins Bold" panose="020B0604020202020204" charset="0"/>
      <p:regular r:id="rId41"/>
    </p:embeddedFont>
    <p:embeddedFont>
      <p:font typeface="Public Sans" panose="020B0604020202020204" charset="0"/>
      <p:regular r:id="rId42"/>
    </p:embeddedFont>
    <p:embeddedFont>
      <p:font typeface="Roboto" panose="02000000000000000000" pitchFamily="2" charset="0"/>
      <p:regular r:id="rId43"/>
    </p:embeddedFont>
    <p:embeddedFont>
      <p:font typeface="Roboto Bold" panose="020B0604020202020204" charset="0"/>
      <p:regular r:id="rId44"/>
    </p:embeddedFont>
    <p:embeddedFont>
      <p:font typeface="Ruda Bold" panose="020B0604020202020204" charset="0"/>
      <p:regular r:id="rId45"/>
    </p:embeddedFont>
    <p:embeddedFont>
      <p:font typeface="Ruda Heavy"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jpeg"/></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s>
</file>

<file path=ppt/slides/_rels/slide1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9" Type="http://schemas.openxmlformats.org/officeDocument/2006/relationships/image" Target="../media/image108.svg"/></Relationships>
</file>

<file path=ppt/slides/_rels/slide1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svg"/><Relationship Id="rId7" Type="http://schemas.openxmlformats.org/officeDocument/2006/relationships/image" Target="../media/image114.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9.svg"/><Relationship Id="rId3" Type="http://schemas.openxmlformats.org/officeDocument/2006/relationships/image" Target="../media/image110.svg"/><Relationship Id="rId7" Type="http://schemas.openxmlformats.org/officeDocument/2006/relationships/image" Target="../media/image125.svg"/><Relationship Id="rId12" Type="http://schemas.openxmlformats.org/officeDocument/2006/relationships/image" Target="../media/image128.png"/><Relationship Id="rId17" Type="http://schemas.openxmlformats.org/officeDocument/2006/relationships/image" Target="../media/image133.svg"/><Relationship Id="rId2" Type="http://schemas.openxmlformats.org/officeDocument/2006/relationships/image" Target="../media/image109.png"/><Relationship Id="rId16"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12.svg"/><Relationship Id="rId5" Type="http://schemas.openxmlformats.org/officeDocument/2006/relationships/image" Target="../media/image123.svg"/><Relationship Id="rId15" Type="http://schemas.openxmlformats.org/officeDocument/2006/relationships/image" Target="../media/image131.svg"/><Relationship Id="rId10" Type="http://schemas.openxmlformats.org/officeDocument/2006/relationships/image" Target="../media/image111.png"/><Relationship Id="rId4" Type="http://schemas.openxmlformats.org/officeDocument/2006/relationships/image" Target="../media/image122.png"/><Relationship Id="rId9" Type="http://schemas.openxmlformats.org/officeDocument/2006/relationships/image" Target="../media/image127.svg"/><Relationship Id="rId14" Type="http://schemas.openxmlformats.org/officeDocument/2006/relationships/image" Target="../media/image130.png"/></Relationships>
</file>

<file path=ppt/slides/_rels/slide18.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5.svg"/><Relationship Id="rId7" Type="http://schemas.openxmlformats.org/officeDocument/2006/relationships/image" Target="../media/image139.png"/><Relationship Id="rId12" Type="http://schemas.openxmlformats.org/officeDocument/2006/relationships/image" Target="../media/image142.sv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141.png"/><Relationship Id="rId5" Type="http://schemas.openxmlformats.org/officeDocument/2006/relationships/image" Target="../media/image137.svg"/><Relationship Id="rId10" Type="http://schemas.openxmlformats.org/officeDocument/2006/relationships/image" Target="../media/image112.svg"/><Relationship Id="rId4" Type="http://schemas.openxmlformats.org/officeDocument/2006/relationships/image" Target="../media/image136.svg"/><Relationship Id="rId9" Type="http://schemas.openxmlformats.org/officeDocument/2006/relationships/image" Target="../media/image111.png"/></Relationships>
</file>

<file path=ppt/slides/_rels/slide1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svg"/><Relationship Id="rId18" Type="http://schemas.openxmlformats.org/officeDocument/2006/relationships/image" Target="../media/image160.png"/><Relationship Id="rId26" Type="http://schemas.openxmlformats.org/officeDocument/2006/relationships/image" Target="../media/image168.png"/><Relationship Id="rId3" Type="http://schemas.openxmlformats.org/officeDocument/2006/relationships/image" Target="../media/image145.svg"/><Relationship Id="rId21" Type="http://schemas.openxmlformats.org/officeDocument/2006/relationships/image" Target="../media/image163.svg"/><Relationship Id="rId7" Type="http://schemas.openxmlformats.org/officeDocument/2006/relationships/image" Target="../media/image149.svg"/><Relationship Id="rId12" Type="http://schemas.openxmlformats.org/officeDocument/2006/relationships/image" Target="../media/image154.png"/><Relationship Id="rId17" Type="http://schemas.openxmlformats.org/officeDocument/2006/relationships/image" Target="../media/image159.svg"/><Relationship Id="rId25" Type="http://schemas.openxmlformats.org/officeDocument/2006/relationships/image" Target="../media/image167.svg"/><Relationship Id="rId2" Type="http://schemas.openxmlformats.org/officeDocument/2006/relationships/image" Target="../media/image144.png"/><Relationship Id="rId16" Type="http://schemas.openxmlformats.org/officeDocument/2006/relationships/image" Target="../media/image158.png"/><Relationship Id="rId20" Type="http://schemas.openxmlformats.org/officeDocument/2006/relationships/image" Target="../media/image162.png"/><Relationship Id="rId29" Type="http://schemas.openxmlformats.org/officeDocument/2006/relationships/image" Target="../media/image171.svg"/><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3.svg"/><Relationship Id="rId24" Type="http://schemas.openxmlformats.org/officeDocument/2006/relationships/image" Target="../media/image166.png"/><Relationship Id="rId5" Type="http://schemas.openxmlformats.org/officeDocument/2006/relationships/image" Target="../media/image147.svg"/><Relationship Id="rId15" Type="http://schemas.openxmlformats.org/officeDocument/2006/relationships/image" Target="../media/image157.svg"/><Relationship Id="rId23" Type="http://schemas.openxmlformats.org/officeDocument/2006/relationships/image" Target="../media/image165.svg"/><Relationship Id="rId28" Type="http://schemas.openxmlformats.org/officeDocument/2006/relationships/image" Target="../media/image170.png"/><Relationship Id="rId10" Type="http://schemas.openxmlformats.org/officeDocument/2006/relationships/image" Target="../media/image152.png"/><Relationship Id="rId19" Type="http://schemas.openxmlformats.org/officeDocument/2006/relationships/image" Target="../media/image161.svg"/><Relationship Id="rId4" Type="http://schemas.openxmlformats.org/officeDocument/2006/relationships/image" Target="../media/image146.png"/><Relationship Id="rId9" Type="http://schemas.openxmlformats.org/officeDocument/2006/relationships/image" Target="../media/image151.svg"/><Relationship Id="rId14" Type="http://schemas.openxmlformats.org/officeDocument/2006/relationships/image" Target="../media/image156.png"/><Relationship Id="rId22" Type="http://schemas.openxmlformats.org/officeDocument/2006/relationships/image" Target="../media/image164.png"/><Relationship Id="rId27" Type="http://schemas.openxmlformats.org/officeDocument/2006/relationships/image" Target="../media/image169.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2.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png"/><Relationship Id="rId21" Type="http://schemas.openxmlformats.org/officeDocument/2006/relationships/image" Target="../media/image42.svg"/><Relationship Id="rId34" Type="http://schemas.openxmlformats.org/officeDocument/2006/relationships/image" Target="../media/image55.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33" Type="http://schemas.openxmlformats.org/officeDocument/2006/relationships/image" Target="../media/image54.sv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sv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1.png"/><Relationship Id="rId19" Type="http://schemas.openxmlformats.org/officeDocument/2006/relationships/image" Target="../media/image40.svg"/><Relationship Id="rId31" Type="http://schemas.openxmlformats.org/officeDocument/2006/relationships/image" Target="../media/image52.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svg"/><Relationship Id="rId30" Type="http://schemas.openxmlformats.org/officeDocument/2006/relationships/image" Target="../media/image51.png"/><Relationship Id="rId35" Type="http://schemas.openxmlformats.org/officeDocument/2006/relationships/image" Target="../media/image56.svg"/><Relationship Id="rId8" Type="http://schemas.openxmlformats.org/officeDocument/2006/relationships/image" Target="../media/image29.png"/><Relationship Id="rId3"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60.svg"/><Relationship Id="rId21" Type="http://schemas.openxmlformats.org/officeDocument/2006/relationships/image" Target="../media/image78.svg"/><Relationship Id="rId7" Type="http://schemas.openxmlformats.org/officeDocument/2006/relationships/image" Target="../media/image64.svg"/><Relationship Id="rId12" Type="http://schemas.openxmlformats.org/officeDocument/2006/relationships/image" Target="../media/image69.png"/><Relationship Id="rId17" Type="http://schemas.openxmlformats.org/officeDocument/2006/relationships/image" Target="../media/image74.svg"/><Relationship Id="rId25" Type="http://schemas.openxmlformats.org/officeDocument/2006/relationships/image" Target="../media/image82.sv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svg"/><Relationship Id="rId24" Type="http://schemas.openxmlformats.org/officeDocument/2006/relationships/image" Target="../media/image81.png"/><Relationship Id="rId5" Type="http://schemas.openxmlformats.org/officeDocument/2006/relationships/image" Target="../media/image62.svg"/><Relationship Id="rId15" Type="http://schemas.openxmlformats.org/officeDocument/2006/relationships/image" Target="../media/image72.svg"/><Relationship Id="rId23" Type="http://schemas.openxmlformats.org/officeDocument/2006/relationships/image" Target="../media/image80.svg"/><Relationship Id="rId10" Type="http://schemas.openxmlformats.org/officeDocument/2006/relationships/image" Target="../media/image67.png"/><Relationship Id="rId19" Type="http://schemas.openxmlformats.org/officeDocument/2006/relationships/image" Target="../media/image76.sv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71.png"/><Relationship Id="rId22"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44638" y="9172575"/>
            <a:ext cx="3028950" cy="828675"/>
          </a:xfrm>
          <a:custGeom>
            <a:avLst/>
            <a:gdLst/>
            <a:ahLst/>
            <a:cxnLst/>
            <a:rect l="l" t="t" r="r" b="b"/>
            <a:pathLst>
              <a:path w="3028950" h="828675">
                <a:moveTo>
                  <a:pt x="0" y="0"/>
                </a:moveTo>
                <a:lnTo>
                  <a:pt x="3028950" y="0"/>
                </a:lnTo>
                <a:lnTo>
                  <a:pt x="3028950" y="828675"/>
                </a:lnTo>
                <a:lnTo>
                  <a:pt x="0" y="828675"/>
                </a:lnTo>
                <a:lnTo>
                  <a:pt x="0" y="0"/>
                </a:lnTo>
                <a:close/>
              </a:path>
            </a:pathLst>
          </a:custGeom>
          <a:blipFill>
            <a:blip r:embed="rId2"/>
            <a:stretch>
              <a:fillRect/>
            </a:stretch>
          </a:blipFill>
        </p:spPr>
      </p:sp>
      <p:sp>
        <p:nvSpPr>
          <p:cNvPr id="3" name="Freeform 3"/>
          <p:cNvSpPr/>
          <p:nvPr/>
        </p:nvSpPr>
        <p:spPr>
          <a:xfrm>
            <a:off x="1014412" y="9315450"/>
            <a:ext cx="11215688" cy="542925"/>
          </a:xfrm>
          <a:custGeom>
            <a:avLst/>
            <a:gdLst/>
            <a:ahLst/>
            <a:cxnLst/>
            <a:rect l="l" t="t" r="r" b="b"/>
            <a:pathLst>
              <a:path w="11215688" h="542925">
                <a:moveTo>
                  <a:pt x="0" y="0"/>
                </a:moveTo>
                <a:lnTo>
                  <a:pt x="11215688" y="0"/>
                </a:lnTo>
                <a:lnTo>
                  <a:pt x="11215688" y="542925"/>
                </a:lnTo>
                <a:lnTo>
                  <a:pt x="0" y="542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156"/>
            </a:stretch>
          </a:blipFill>
        </p:spPr>
      </p:sp>
      <p:sp>
        <p:nvSpPr>
          <p:cNvPr id="5" name="Freeform 5"/>
          <p:cNvSpPr/>
          <p:nvPr/>
        </p:nvSpPr>
        <p:spPr>
          <a:xfrm>
            <a:off x="5570356" y="3838558"/>
            <a:ext cx="7729538" cy="2128838"/>
          </a:xfrm>
          <a:custGeom>
            <a:avLst/>
            <a:gdLst/>
            <a:ahLst/>
            <a:cxnLst/>
            <a:rect l="l" t="t" r="r" b="b"/>
            <a:pathLst>
              <a:path w="7729538" h="2128838">
                <a:moveTo>
                  <a:pt x="0" y="0"/>
                </a:moveTo>
                <a:lnTo>
                  <a:pt x="7729538" y="0"/>
                </a:lnTo>
                <a:lnTo>
                  <a:pt x="7729538" y="2128838"/>
                </a:lnTo>
                <a:lnTo>
                  <a:pt x="0" y="2128838"/>
                </a:lnTo>
                <a:lnTo>
                  <a:pt x="0" y="0"/>
                </a:lnTo>
                <a:close/>
              </a:path>
            </a:pathLst>
          </a:custGeom>
          <a:blipFill>
            <a:blip r:embed="rId6"/>
            <a:stretch>
              <a:fillRect/>
            </a:stretch>
          </a:blipFill>
        </p:spPr>
      </p:sp>
      <p:sp>
        <p:nvSpPr>
          <p:cNvPr id="6" name="TextBox 6"/>
          <p:cNvSpPr txBox="1"/>
          <p:nvPr/>
        </p:nvSpPr>
        <p:spPr>
          <a:xfrm>
            <a:off x="1019170" y="9311021"/>
            <a:ext cx="11047481" cy="530795"/>
          </a:xfrm>
          <a:prstGeom prst="rect">
            <a:avLst/>
          </a:prstGeom>
        </p:spPr>
        <p:txBody>
          <a:bodyPr lIns="0" tIns="0" rIns="0" bIns="0" rtlCol="0" anchor="t">
            <a:spAutoFit/>
          </a:bodyPr>
          <a:lstStyle/>
          <a:p>
            <a:pPr algn="l">
              <a:lnSpc>
                <a:spcPts val="1916"/>
              </a:lnSpc>
            </a:pPr>
            <a:r>
              <a:rPr lang="en-US" sz="1691" b="1">
                <a:solidFill>
                  <a:srgbClr val="AFABAB"/>
                </a:solidFill>
                <a:latin typeface="Calibri (MS) Bold"/>
                <a:ea typeface="Calibri (MS) Bold"/>
                <a:cs typeface="Calibri (MS) Bold"/>
                <a:sym typeface="Calibri (MS) Bold"/>
              </a:rPr>
              <a:t>CONFIDENTIAL</a:t>
            </a:r>
            <a:r>
              <a:rPr lang="en-US" sz="1691">
                <a:solidFill>
                  <a:srgbClr val="AFABAB"/>
                </a:solidFill>
                <a:latin typeface="Calibri (MS)"/>
                <a:ea typeface="Calibri (MS)"/>
                <a:cs typeface="Calibri (MS)"/>
                <a:sym typeface="Calibri (MS)"/>
              </a:rPr>
              <a:t>: The information in this document belongs to Boston Institute of Analytics LLC. Any unauthorized sharing of this material is prohibited and subject to legal action under breach of IP and confidentiality clauses.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91" y="1317317"/>
            <a:ext cx="18481784" cy="900000"/>
            <a:chOff x="0" y="0"/>
            <a:chExt cx="8898662" cy="433335"/>
          </a:xfrm>
        </p:grpSpPr>
        <p:sp>
          <p:nvSpPr>
            <p:cNvPr id="3" name="Freeform 3"/>
            <p:cNvSpPr/>
            <p:nvPr/>
          </p:nvSpPr>
          <p:spPr>
            <a:xfrm>
              <a:off x="0" y="0"/>
              <a:ext cx="8898662" cy="433334"/>
            </a:xfrm>
            <a:custGeom>
              <a:avLst/>
              <a:gdLst/>
              <a:ahLst/>
              <a:cxnLst/>
              <a:rect l="l" t="t" r="r" b="b"/>
              <a:pathLst>
                <a:path w="8898662" h="433334">
                  <a:moveTo>
                    <a:pt x="0" y="0"/>
                  </a:moveTo>
                  <a:lnTo>
                    <a:pt x="8898662" y="0"/>
                  </a:lnTo>
                  <a:lnTo>
                    <a:pt x="8898662" y="433334"/>
                  </a:lnTo>
                  <a:lnTo>
                    <a:pt x="0" y="433334"/>
                  </a:lnTo>
                  <a:close/>
                </a:path>
              </a:pathLst>
            </a:custGeom>
            <a:solidFill>
              <a:srgbClr val="FFFFFF"/>
            </a:solidFill>
          </p:spPr>
        </p:sp>
        <p:sp>
          <p:nvSpPr>
            <p:cNvPr id="4" name="TextBox 4"/>
            <p:cNvSpPr txBox="1"/>
            <p:nvPr/>
          </p:nvSpPr>
          <p:spPr>
            <a:xfrm>
              <a:off x="0" y="-47625"/>
              <a:ext cx="8898662" cy="4809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251076" y="2360192"/>
            <a:ext cx="5787230" cy="5227029"/>
            <a:chOff x="0" y="0"/>
            <a:chExt cx="8923203" cy="8059440"/>
          </a:xfrm>
        </p:grpSpPr>
        <p:sp>
          <p:nvSpPr>
            <p:cNvPr id="6" name="Freeform 6"/>
            <p:cNvSpPr/>
            <p:nvPr/>
          </p:nvSpPr>
          <p:spPr>
            <a:xfrm>
              <a:off x="514626" y="641250"/>
              <a:ext cx="7893951" cy="4769731"/>
            </a:xfrm>
            <a:custGeom>
              <a:avLst/>
              <a:gdLst/>
              <a:ahLst/>
              <a:cxnLst/>
              <a:rect l="l" t="t" r="r" b="b"/>
              <a:pathLst>
                <a:path w="7893951" h="4769731">
                  <a:moveTo>
                    <a:pt x="0" y="0"/>
                  </a:moveTo>
                  <a:lnTo>
                    <a:pt x="7893951" y="0"/>
                  </a:lnTo>
                  <a:lnTo>
                    <a:pt x="7893951" y="4769731"/>
                  </a:lnTo>
                  <a:lnTo>
                    <a:pt x="0" y="4769731"/>
                  </a:lnTo>
                  <a:close/>
                </a:path>
              </a:pathLst>
            </a:custGeom>
            <a:blipFill>
              <a:blip r:embed="rId2"/>
              <a:stretch>
                <a:fillRect l="-7510" t="-13444" r="-9763" b="-15867"/>
              </a:stretch>
            </a:blipFill>
          </p:spPr>
        </p:sp>
      </p:grpSp>
      <p:sp>
        <p:nvSpPr>
          <p:cNvPr id="7" name="TextBox 7"/>
          <p:cNvSpPr txBox="1"/>
          <p:nvPr/>
        </p:nvSpPr>
        <p:spPr>
          <a:xfrm>
            <a:off x="1028700" y="6883769"/>
            <a:ext cx="5053012" cy="1569720"/>
          </a:xfrm>
          <a:prstGeom prst="rect">
            <a:avLst/>
          </a:prstGeom>
        </p:spPr>
        <p:txBody>
          <a:bodyPr lIns="0" tIns="0" rIns="0" bIns="0" rtlCol="0" anchor="t">
            <a:spAutoFit/>
          </a:bodyPr>
          <a:lstStyle/>
          <a:p>
            <a:pPr marL="518162" lvl="1" indent="-259081" algn="l">
              <a:lnSpc>
                <a:spcPts val="3120"/>
              </a:lnSpc>
              <a:buFont typeface="Arial"/>
              <a:buChar char="•"/>
            </a:pPr>
            <a:r>
              <a:rPr lang="en-US" sz="2400">
                <a:solidFill>
                  <a:srgbClr val="FFFFFF"/>
                </a:solidFill>
                <a:latin typeface="Exo 2"/>
                <a:ea typeface="Exo 2"/>
                <a:cs typeface="Exo 2"/>
                <a:sym typeface="Exo 2"/>
              </a:rPr>
              <a:t>Selected as the best-performing model.</a:t>
            </a:r>
          </a:p>
          <a:p>
            <a:pPr marL="518162" lvl="1" indent="-259081" algn="l">
              <a:lnSpc>
                <a:spcPts val="3120"/>
              </a:lnSpc>
              <a:buFont typeface="Arial"/>
              <a:buChar char="•"/>
            </a:pPr>
            <a:r>
              <a:rPr lang="en-US" sz="2400" u="none">
                <a:solidFill>
                  <a:srgbClr val="FFFFFF"/>
                </a:solidFill>
                <a:latin typeface="Exo 2"/>
                <a:ea typeface="Exo 2"/>
                <a:cs typeface="Exo 2"/>
                <a:sym typeface="Exo 2"/>
              </a:rPr>
              <a:t>Known for being fast, accurate, and scalable for large datasets.</a:t>
            </a:r>
          </a:p>
        </p:txBody>
      </p:sp>
      <p:sp>
        <p:nvSpPr>
          <p:cNvPr id="8" name="TextBox 8"/>
          <p:cNvSpPr txBox="1"/>
          <p:nvPr/>
        </p:nvSpPr>
        <p:spPr>
          <a:xfrm>
            <a:off x="1028700" y="6062119"/>
            <a:ext cx="5053012" cy="495300"/>
          </a:xfrm>
          <a:prstGeom prst="rect">
            <a:avLst/>
          </a:prstGeom>
        </p:spPr>
        <p:txBody>
          <a:bodyPr lIns="0" tIns="0" rIns="0" bIns="0" rtlCol="0" anchor="t">
            <a:spAutoFit/>
          </a:bodyPr>
          <a:lstStyle/>
          <a:p>
            <a:pPr algn="ctr">
              <a:lnSpc>
                <a:spcPts val="3900"/>
              </a:lnSpc>
            </a:pPr>
            <a:r>
              <a:rPr lang="en-US" sz="3000" spc="89">
                <a:solidFill>
                  <a:srgbClr val="FFFFFF"/>
                </a:solidFill>
                <a:latin typeface="Organic"/>
                <a:ea typeface="Organic"/>
                <a:cs typeface="Organic"/>
                <a:sym typeface="Organic"/>
              </a:rPr>
              <a:t>overall</a:t>
            </a:r>
          </a:p>
        </p:txBody>
      </p:sp>
      <p:sp>
        <p:nvSpPr>
          <p:cNvPr id="9" name="TextBox 9"/>
          <p:cNvSpPr txBox="1"/>
          <p:nvPr/>
        </p:nvSpPr>
        <p:spPr>
          <a:xfrm>
            <a:off x="12207669" y="6883769"/>
            <a:ext cx="5053012" cy="2741295"/>
          </a:xfrm>
          <a:prstGeom prst="rect">
            <a:avLst/>
          </a:prstGeom>
        </p:spPr>
        <p:txBody>
          <a:bodyPr lIns="0" tIns="0" rIns="0" bIns="0" rtlCol="0" anchor="t">
            <a:spAutoFit/>
          </a:bodyPr>
          <a:lstStyle/>
          <a:p>
            <a:pPr marL="518162" lvl="1" indent="-259081" algn="l">
              <a:lnSpc>
                <a:spcPts val="3120"/>
              </a:lnSpc>
              <a:buFont typeface="Arial"/>
              <a:buChar char="•"/>
            </a:pPr>
            <a:r>
              <a:rPr lang="en-US" sz="2400" b="1">
                <a:solidFill>
                  <a:srgbClr val="FFFFFF"/>
                </a:solidFill>
                <a:latin typeface="Exo 2 Medium"/>
                <a:ea typeface="Exo 2 Medium"/>
                <a:cs typeface="Exo 2 Medium"/>
                <a:sym typeface="Exo 2 Medium"/>
              </a:rPr>
              <a:t>Outperformed all models in Accuracy (99.92%), Recall (97%), and AUC (0.999).</a:t>
            </a:r>
          </a:p>
          <a:p>
            <a:pPr marL="518162" lvl="1" indent="-259081" algn="l">
              <a:lnSpc>
                <a:spcPts val="3120"/>
              </a:lnSpc>
              <a:buFont typeface="Arial"/>
              <a:buChar char="•"/>
            </a:pPr>
            <a:r>
              <a:rPr lang="en-US" sz="2400" b="1">
                <a:solidFill>
                  <a:srgbClr val="FFFFFF"/>
                </a:solidFill>
                <a:latin typeface="Exo 2 Medium"/>
                <a:ea typeface="Exo 2 Medium"/>
                <a:cs typeface="Exo 2 Medium"/>
                <a:sym typeface="Exo 2 Medium"/>
              </a:rPr>
              <a:t>Highly robust and reliable for real-world fraud detection tasks.</a:t>
            </a:r>
          </a:p>
          <a:p>
            <a:pPr algn="l">
              <a:lnSpc>
                <a:spcPts val="3120"/>
              </a:lnSpc>
            </a:pPr>
            <a:endParaRPr lang="en-US" sz="2400" b="1">
              <a:solidFill>
                <a:srgbClr val="FFFFFF"/>
              </a:solidFill>
              <a:latin typeface="Exo 2 Medium"/>
              <a:ea typeface="Exo 2 Medium"/>
              <a:cs typeface="Exo 2 Medium"/>
              <a:sym typeface="Exo 2 Medium"/>
            </a:endParaRPr>
          </a:p>
        </p:txBody>
      </p:sp>
      <p:sp>
        <p:nvSpPr>
          <p:cNvPr id="10" name="TextBox 10"/>
          <p:cNvSpPr txBox="1"/>
          <p:nvPr/>
        </p:nvSpPr>
        <p:spPr>
          <a:xfrm>
            <a:off x="12207669" y="6085880"/>
            <a:ext cx="5053012" cy="495300"/>
          </a:xfrm>
          <a:prstGeom prst="rect">
            <a:avLst/>
          </a:prstGeom>
        </p:spPr>
        <p:txBody>
          <a:bodyPr lIns="0" tIns="0" rIns="0" bIns="0" rtlCol="0" anchor="t">
            <a:spAutoFit/>
          </a:bodyPr>
          <a:lstStyle/>
          <a:p>
            <a:pPr algn="ctr">
              <a:lnSpc>
                <a:spcPts val="3900"/>
              </a:lnSpc>
            </a:pPr>
            <a:r>
              <a:rPr lang="en-US" sz="3000" spc="89">
                <a:solidFill>
                  <a:srgbClr val="FFFFFF"/>
                </a:solidFill>
                <a:latin typeface="Organic"/>
                <a:ea typeface="Organic"/>
                <a:cs typeface="Organic"/>
                <a:sym typeface="Organic"/>
              </a:rPr>
              <a:t>Reason for Selection:</a:t>
            </a:r>
          </a:p>
        </p:txBody>
      </p:sp>
      <p:grpSp>
        <p:nvGrpSpPr>
          <p:cNvPr id="11" name="Group 11"/>
          <p:cNvGrpSpPr/>
          <p:nvPr/>
        </p:nvGrpSpPr>
        <p:grpSpPr>
          <a:xfrm>
            <a:off x="463845" y="2360192"/>
            <a:ext cx="5787230" cy="5227029"/>
            <a:chOff x="0" y="0"/>
            <a:chExt cx="8923203" cy="8059440"/>
          </a:xfrm>
        </p:grpSpPr>
        <p:sp>
          <p:nvSpPr>
            <p:cNvPr id="12" name="Freeform 12"/>
            <p:cNvSpPr/>
            <p:nvPr/>
          </p:nvSpPr>
          <p:spPr>
            <a:xfrm>
              <a:off x="514626" y="641250"/>
              <a:ext cx="7893951" cy="4769731"/>
            </a:xfrm>
            <a:custGeom>
              <a:avLst/>
              <a:gdLst/>
              <a:ahLst/>
              <a:cxnLst/>
              <a:rect l="l" t="t" r="r" b="b"/>
              <a:pathLst>
                <a:path w="7893951" h="4769731">
                  <a:moveTo>
                    <a:pt x="0" y="0"/>
                  </a:moveTo>
                  <a:lnTo>
                    <a:pt x="7893951" y="0"/>
                  </a:lnTo>
                  <a:lnTo>
                    <a:pt x="7893951" y="4769731"/>
                  </a:lnTo>
                  <a:lnTo>
                    <a:pt x="0" y="4769731"/>
                  </a:lnTo>
                  <a:close/>
                </a:path>
              </a:pathLst>
            </a:custGeom>
            <a:blipFill>
              <a:blip r:embed="rId3"/>
              <a:stretch>
                <a:fillRect t="-5132" b="-5132"/>
              </a:stretch>
            </a:blipFill>
          </p:spPr>
        </p:sp>
      </p:grpSp>
      <p:grpSp>
        <p:nvGrpSpPr>
          <p:cNvPr id="13" name="Group 13"/>
          <p:cNvGrpSpPr/>
          <p:nvPr/>
        </p:nvGrpSpPr>
        <p:grpSpPr>
          <a:xfrm>
            <a:off x="12038306" y="2360192"/>
            <a:ext cx="5787230" cy="5227029"/>
            <a:chOff x="0" y="0"/>
            <a:chExt cx="8923203" cy="8059440"/>
          </a:xfrm>
        </p:grpSpPr>
        <p:sp>
          <p:nvSpPr>
            <p:cNvPr id="14" name="Freeform 14"/>
            <p:cNvSpPr/>
            <p:nvPr/>
          </p:nvSpPr>
          <p:spPr>
            <a:xfrm>
              <a:off x="514626" y="641250"/>
              <a:ext cx="7893951" cy="4769731"/>
            </a:xfrm>
            <a:custGeom>
              <a:avLst/>
              <a:gdLst/>
              <a:ahLst/>
              <a:cxnLst/>
              <a:rect l="l" t="t" r="r" b="b"/>
              <a:pathLst>
                <a:path w="7893951" h="4769731">
                  <a:moveTo>
                    <a:pt x="0" y="0"/>
                  </a:moveTo>
                  <a:lnTo>
                    <a:pt x="7893951" y="0"/>
                  </a:lnTo>
                  <a:lnTo>
                    <a:pt x="7893951" y="4769731"/>
                  </a:lnTo>
                  <a:lnTo>
                    <a:pt x="0" y="4769731"/>
                  </a:lnTo>
                  <a:close/>
                </a:path>
              </a:pathLst>
            </a:custGeom>
            <a:blipFill>
              <a:blip r:embed="rId4"/>
              <a:stretch>
                <a:fillRect t="-5132" b="-5132"/>
              </a:stretch>
            </a:blipFill>
          </p:spPr>
        </p:sp>
      </p:grpSp>
      <p:sp>
        <p:nvSpPr>
          <p:cNvPr id="15" name="Freeform 15"/>
          <p:cNvSpPr/>
          <p:nvPr/>
        </p:nvSpPr>
        <p:spPr>
          <a:xfrm>
            <a:off x="12038306" y="1413204"/>
            <a:ext cx="765309" cy="713651"/>
          </a:xfrm>
          <a:custGeom>
            <a:avLst/>
            <a:gdLst/>
            <a:ahLst/>
            <a:cxnLst/>
            <a:rect l="l" t="t" r="r" b="b"/>
            <a:pathLst>
              <a:path w="765309" h="713651">
                <a:moveTo>
                  <a:pt x="0" y="0"/>
                </a:moveTo>
                <a:lnTo>
                  <a:pt x="765309" y="0"/>
                </a:lnTo>
                <a:lnTo>
                  <a:pt x="765309" y="713651"/>
                </a:lnTo>
                <a:lnTo>
                  <a:pt x="0" y="713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6618185" y="6883769"/>
            <a:ext cx="5053012" cy="2350770"/>
          </a:xfrm>
          <a:prstGeom prst="rect">
            <a:avLst/>
          </a:prstGeom>
        </p:spPr>
        <p:txBody>
          <a:bodyPr lIns="0" tIns="0" rIns="0" bIns="0" rtlCol="0" anchor="t">
            <a:spAutoFit/>
          </a:bodyPr>
          <a:lstStyle/>
          <a:p>
            <a:pPr marL="518162" lvl="1" indent="-259081" algn="l">
              <a:lnSpc>
                <a:spcPts val="3120"/>
              </a:lnSpc>
              <a:buFont typeface="Arial"/>
              <a:buChar char="•"/>
            </a:pPr>
            <a:r>
              <a:rPr lang="en-US" sz="2400" b="1">
                <a:solidFill>
                  <a:srgbClr val="FFFFFF"/>
                </a:solidFill>
                <a:latin typeface="Exo 2 Medium"/>
                <a:ea typeface="Exo 2 Medium"/>
                <a:cs typeface="Exo 2 Medium"/>
                <a:sym typeface="Exo 2 Medium"/>
              </a:rPr>
              <a:t>Excellent accuracy, precision, and recall.</a:t>
            </a:r>
          </a:p>
          <a:p>
            <a:pPr marL="518162" lvl="1" indent="-259081" algn="l">
              <a:lnSpc>
                <a:spcPts val="3120"/>
              </a:lnSpc>
              <a:buFont typeface="Arial"/>
              <a:buChar char="•"/>
            </a:pPr>
            <a:r>
              <a:rPr lang="en-US" sz="2400" b="1">
                <a:solidFill>
                  <a:srgbClr val="FFFFFF"/>
                </a:solidFill>
                <a:latin typeface="Exo 2 Medium"/>
                <a:ea typeface="Exo 2 Medium"/>
                <a:cs typeface="Exo 2 Medium"/>
                <a:sym typeface="Exo 2 Medium"/>
              </a:rPr>
              <a:t>Effectively handled data imbalance and large feature space.</a:t>
            </a:r>
          </a:p>
          <a:p>
            <a:pPr algn="l">
              <a:lnSpc>
                <a:spcPts val="3120"/>
              </a:lnSpc>
            </a:pPr>
            <a:endParaRPr lang="en-US" sz="2400" b="1">
              <a:solidFill>
                <a:srgbClr val="FFFFFF"/>
              </a:solidFill>
              <a:latin typeface="Exo 2 Medium"/>
              <a:ea typeface="Exo 2 Medium"/>
              <a:cs typeface="Exo 2 Medium"/>
              <a:sym typeface="Exo 2 Medium"/>
            </a:endParaRPr>
          </a:p>
        </p:txBody>
      </p:sp>
      <p:sp>
        <p:nvSpPr>
          <p:cNvPr id="17" name="TextBox 17"/>
          <p:cNvSpPr txBox="1"/>
          <p:nvPr/>
        </p:nvSpPr>
        <p:spPr>
          <a:xfrm>
            <a:off x="6618185" y="6085880"/>
            <a:ext cx="5053012" cy="495300"/>
          </a:xfrm>
          <a:prstGeom prst="rect">
            <a:avLst/>
          </a:prstGeom>
        </p:spPr>
        <p:txBody>
          <a:bodyPr lIns="0" tIns="0" rIns="0" bIns="0" rtlCol="0" anchor="t">
            <a:spAutoFit/>
          </a:bodyPr>
          <a:lstStyle/>
          <a:p>
            <a:pPr algn="ctr">
              <a:lnSpc>
                <a:spcPts val="3900"/>
              </a:lnSpc>
            </a:pPr>
            <a:r>
              <a:rPr lang="en-US" sz="3000" spc="89">
                <a:solidFill>
                  <a:srgbClr val="FFFFFF"/>
                </a:solidFill>
                <a:latin typeface="Organic"/>
                <a:ea typeface="Organic"/>
                <a:cs typeface="Organic"/>
                <a:sym typeface="Organic"/>
              </a:rPr>
              <a:t>Strengths:</a:t>
            </a:r>
          </a:p>
        </p:txBody>
      </p:sp>
      <p:sp>
        <p:nvSpPr>
          <p:cNvPr id="18" name="TextBox 18"/>
          <p:cNvSpPr txBox="1"/>
          <p:nvPr/>
        </p:nvSpPr>
        <p:spPr>
          <a:xfrm>
            <a:off x="943399" y="1447992"/>
            <a:ext cx="16402583" cy="769325"/>
          </a:xfrm>
          <a:prstGeom prst="rect">
            <a:avLst/>
          </a:prstGeom>
        </p:spPr>
        <p:txBody>
          <a:bodyPr lIns="0" tIns="0" rIns="0" bIns="0" rtlCol="0" anchor="t">
            <a:spAutoFit/>
          </a:bodyPr>
          <a:lstStyle/>
          <a:p>
            <a:pPr marL="0" lvl="0" indent="0" algn="ctr">
              <a:lnSpc>
                <a:spcPts val="5907"/>
              </a:lnSpc>
              <a:spcBef>
                <a:spcPct val="0"/>
              </a:spcBef>
            </a:pPr>
            <a:r>
              <a:rPr lang="en-US" sz="4923" spc="147">
                <a:solidFill>
                  <a:srgbClr val="1C353C"/>
                </a:solidFill>
                <a:latin typeface="Organic"/>
                <a:ea typeface="Organic"/>
                <a:cs typeface="Organic"/>
                <a:sym typeface="Organic"/>
              </a:rPr>
              <a:t>XGBoost classifier</a:t>
            </a:r>
          </a:p>
        </p:txBody>
      </p:sp>
      <p:sp>
        <p:nvSpPr>
          <p:cNvPr id="19" name="TextBox 19"/>
          <p:cNvSpPr txBox="1"/>
          <p:nvPr/>
        </p:nvSpPr>
        <p:spPr>
          <a:xfrm>
            <a:off x="7010400" y="268362"/>
            <a:ext cx="4774959" cy="1141338"/>
          </a:xfrm>
          <a:prstGeom prst="rect">
            <a:avLst/>
          </a:prstGeom>
        </p:spPr>
        <p:txBody>
          <a:bodyPr wrap="square" lIns="0" tIns="0" rIns="0" bIns="0" rtlCol="0" anchor="t">
            <a:spAutoFit/>
          </a:bodyPr>
          <a:lstStyle/>
          <a:p>
            <a:pPr algn="ctr">
              <a:lnSpc>
                <a:spcPts val="8902"/>
              </a:lnSpc>
              <a:spcBef>
                <a:spcPct val="0"/>
              </a:spcBef>
            </a:pPr>
            <a:r>
              <a:rPr lang="en-US" sz="6847" spc="205" dirty="0">
                <a:solidFill>
                  <a:srgbClr val="FFFFFF"/>
                </a:solidFill>
                <a:latin typeface="Organic"/>
                <a:ea typeface="Organic"/>
                <a:cs typeface="Organic"/>
                <a:sym typeface="Organic"/>
              </a:rPr>
              <a:t>Final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598693" y="3320493"/>
            <a:ext cx="17090577" cy="0"/>
          </a:xfrm>
          <a:prstGeom prst="line">
            <a:avLst/>
          </a:prstGeom>
          <a:ln w="9525" cap="flat">
            <a:solidFill>
              <a:srgbClr val="FFFFFF"/>
            </a:solidFill>
            <a:prstDash val="solid"/>
            <a:headEnd type="none" w="sm" len="sm"/>
            <a:tailEnd type="none" w="sm" len="sm"/>
          </a:ln>
        </p:spPr>
      </p:sp>
      <p:sp>
        <p:nvSpPr>
          <p:cNvPr id="3" name="AutoShape 3"/>
          <p:cNvSpPr/>
          <p:nvPr/>
        </p:nvSpPr>
        <p:spPr>
          <a:xfrm>
            <a:off x="598693" y="5014065"/>
            <a:ext cx="17090577" cy="0"/>
          </a:xfrm>
          <a:prstGeom prst="line">
            <a:avLst/>
          </a:prstGeom>
          <a:ln w="9525" cap="flat">
            <a:solidFill>
              <a:srgbClr val="FFFFFF"/>
            </a:solidFill>
            <a:prstDash val="solid"/>
            <a:headEnd type="none" w="sm" len="sm"/>
            <a:tailEnd type="none" w="sm" len="sm"/>
          </a:ln>
        </p:spPr>
      </p:sp>
      <p:sp>
        <p:nvSpPr>
          <p:cNvPr id="4" name="AutoShape 4"/>
          <p:cNvSpPr/>
          <p:nvPr/>
        </p:nvSpPr>
        <p:spPr>
          <a:xfrm>
            <a:off x="598693" y="6707636"/>
            <a:ext cx="17090615" cy="0"/>
          </a:xfrm>
          <a:prstGeom prst="line">
            <a:avLst/>
          </a:prstGeom>
          <a:ln w="9525" cap="flat">
            <a:solidFill>
              <a:srgbClr val="FFFFFF"/>
            </a:solidFill>
            <a:prstDash val="solid"/>
            <a:headEnd type="none" w="sm" len="sm"/>
            <a:tailEnd type="none" w="sm" len="sm"/>
          </a:ln>
        </p:spPr>
      </p:sp>
      <p:sp>
        <p:nvSpPr>
          <p:cNvPr id="5" name="TextBox 5"/>
          <p:cNvSpPr txBox="1"/>
          <p:nvPr/>
        </p:nvSpPr>
        <p:spPr>
          <a:xfrm>
            <a:off x="5072072" y="517740"/>
            <a:ext cx="2418391" cy="1160145"/>
          </a:xfrm>
          <a:prstGeom prst="rect">
            <a:avLst/>
          </a:prstGeom>
        </p:spPr>
        <p:txBody>
          <a:bodyPr lIns="0" tIns="0" rIns="0" bIns="0" rtlCol="0" anchor="t">
            <a:spAutoFit/>
          </a:bodyPr>
          <a:lstStyle/>
          <a:p>
            <a:pPr algn="l">
              <a:lnSpc>
                <a:spcPts val="3119"/>
              </a:lnSpc>
            </a:pPr>
            <a:endParaRPr/>
          </a:p>
          <a:p>
            <a:pPr algn="l">
              <a:lnSpc>
                <a:spcPts val="3119"/>
              </a:lnSpc>
            </a:pPr>
            <a:r>
              <a:rPr lang="en-US" sz="2399" b="1">
                <a:solidFill>
                  <a:srgbClr val="FFFFFF"/>
                </a:solidFill>
                <a:latin typeface="Ruda Bold"/>
                <a:ea typeface="Ruda Bold"/>
                <a:cs typeface="Ruda Bold"/>
                <a:sym typeface="Ruda Bold"/>
              </a:rPr>
              <a:t>Precision</a:t>
            </a:r>
          </a:p>
          <a:p>
            <a:pPr marL="0" lvl="0" indent="0" algn="l">
              <a:lnSpc>
                <a:spcPts val="3119"/>
              </a:lnSpc>
            </a:pPr>
            <a:endParaRPr lang="en-US" sz="2399" b="1">
              <a:solidFill>
                <a:srgbClr val="FFFFFF"/>
              </a:solidFill>
              <a:latin typeface="Ruda Bold"/>
              <a:ea typeface="Ruda Bold"/>
              <a:cs typeface="Ruda Bold"/>
              <a:sym typeface="Ruda Bold"/>
            </a:endParaRPr>
          </a:p>
        </p:txBody>
      </p:sp>
      <p:sp>
        <p:nvSpPr>
          <p:cNvPr id="6" name="TextBox 6"/>
          <p:cNvSpPr txBox="1"/>
          <p:nvPr/>
        </p:nvSpPr>
        <p:spPr>
          <a:xfrm>
            <a:off x="13143326" y="470115"/>
            <a:ext cx="1964850" cy="1160145"/>
          </a:xfrm>
          <a:prstGeom prst="rect">
            <a:avLst/>
          </a:prstGeom>
        </p:spPr>
        <p:txBody>
          <a:bodyPr lIns="0" tIns="0" rIns="0" bIns="0" rtlCol="0" anchor="t">
            <a:spAutoFit/>
          </a:bodyPr>
          <a:lstStyle/>
          <a:p>
            <a:pPr algn="l">
              <a:lnSpc>
                <a:spcPts val="3119"/>
              </a:lnSpc>
            </a:pPr>
            <a:endParaRPr/>
          </a:p>
          <a:p>
            <a:pPr algn="l">
              <a:lnSpc>
                <a:spcPts val="3119"/>
              </a:lnSpc>
            </a:pPr>
            <a:r>
              <a:rPr lang="en-US" sz="2399" b="1">
                <a:solidFill>
                  <a:srgbClr val="FFFFFF"/>
                </a:solidFill>
                <a:latin typeface="Ruda Bold"/>
                <a:ea typeface="Ruda Bold"/>
                <a:cs typeface="Ruda Bold"/>
                <a:sym typeface="Ruda Bold"/>
              </a:rPr>
              <a:t>Support</a:t>
            </a:r>
          </a:p>
          <a:p>
            <a:pPr marL="0" lvl="0" indent="0" algn="l">
              <a:lnSpc>
                <a:spcPts val="3119"/>
              </a:lnSpc>
            </a:pPr>
            <a:endParaRPr lang="en-US" sz="2399" b="1">
              <a:solidFill>
                <a:srgbClr val="FFFFFF"/>
              </a:solidFill>
              <a:latin typeface="Ruda Bold"/>
              <a:ea typeface="Ruda Bold"/>
              <a:cs typeface="Ruda Bold"/>
              <a:sym typeface="Ruda Bold"/>
            </a:endParaRPr>
          </a:p>
        </p:txBody>
      </p:sp>
      <p:sp>
        <p:nvSpPr>
          <p:cNvPr id="7" name="TextBox 7"/>
          <p:cNvSpPr txBox="1"/>
          <p:nvPr/>
        </p:nvSpPr>
        <p:spPr>
          <a:xfrm>
            <a:off x="7909252" y="470115"/>
            <a:ext cx="1964850" cy="1160145"/>
          </a:xfrm>
          <a:prstGeom prst="rect">
            <a:avLst/>
          </a:prstGeom>
        </p:spPr>
        <p:txBody>
          <a:bodyPr lIns="0" tIns="0" rIns="0" bIns="0" rtlCol="0" anchor="t">
            <a:spAutoFit/>
          </a:bodyPr>
          <a:lstStyle/>
          <a:p>
            <a:pPr algn="l">
              <a:lnSpc>
                <a:spcPts val="3119"/>
              </a:lnSpc>
            </a:pPr>
            <a:endParaRPr/>
          </a:p>
          <a:p>
            <a:pPr algn="l">
              <a:lnSpc>
                <a:spcPts val="3119"/>
              </a:lnSpc>
            </a:pPr>
            <a:r>
              <a:rPr lang="en-US" sz="2399" b="1">
                <a:solidFill>
                  <a:srgbClr val="FFFFFF"/>
                </a:solidFill>
                <a:latin typeface="Ruda Bold"/>
                <a:ea typeface="Ruda Bold"/>
                <a:cs typeface="Ruda Bold"/>
                <a:sym typeface="Ruda Bold"/>
              </a:rPr>
              <a:t>Recall</a:t>
            </a:r>
          </a:p>
          <a:p>
            <a:pPr marL="0" lvl="0" indent="0" algn="l">
              <a:lnSpc>
                <a:spcPts val="3119"/>
              </a:lnSpc>
            </a:pPr>
            <a:endParaRPr lang="en-US" sz="2399" b="1">
              <a:solidFill>
                <a:srgbClr val="FFFFFF"/>
              </a:solidFill>
              <a:latin typeface="Ruda Bold"/>
              <a:ea typeface="Ruda Bold"/>
              <a:cs typeface="Ruda Bold"/>
              <a:sym typeface="Ruda Bold"/>
            </a:endParaRPr>
          </a:p>
        </p:txBody>
      </p:sp>
      <p:grpSp>
        <p:nvGrpSpPr>
          <p:cNvPr id="8" name="Group 8"/>
          <p:cNvGrpSpPr/>
          <p:nvPr/>
        </p:nvGrpSpPr>
        <p:grpSpPr>
          <a:xfrm>
            <a:off x="142568" y="258136"/>
            <a:ext cx="4723349" cy="1303106"/>
            <a:chOff x="0" y="0"/>
            <a:chExt cx="1244010" cy="343205"/>
          </a:xfrm>
        </p:grpSpPr>
        <p:sp>
          <p:nvSpPr>
            <p:cNvPr id="9" name="Freeform 9"/>
            <p:cNvSpPr/>
            <p:nvPr/>
          </p:nvSpPr>
          <p:spPr>
            <a:xfrm>
              <a:off x="0" y="0"/>
              <a:ext cx="1244010" cy="343205"/>
            </a:xfrm>
            <a:custGeom>
              <a:avLst/>
              <a:gdLst/>
              <a:ahLst/>
              <a:cxnLst/>
              <a:rect l="l" t="t" r="r" b="b"/>
              <a:pathLst>
                <a:path w="1244010" h="343205">
                  <a:moveTo>
                    <a:pt x="83593" y="0"/>
                  </a:moveTo>
                  <a:lnTo>
                    <a:pt x="1160417" y="0"/>
                  </a:lnTo>
                  <a:cubicBezTo>
                    <a:pt x="1182587" y="0"/>
                    <a:pt x="1203849" y="8807"/>
                    <a:pt x="1219526" y="24484"/>
                  </a:cubicBezTo>
                  <a:cubicBezTo>
                    <a:pt x="1235202" y="40160"/>
                    <a:pt x="1244010" y="61423"/>
                    <a:pt x="1244010" y="83593"/>
                  </a:cubicBezTo>
                  <a:lnTo>
                    <a:pt x="1244010" y="259612"/>
                  </a:lnTo>
                  <a:cubicBezTo>
                    <a:pt x="1244010" y="281782"/>
                    <a:pt x="1235202" y="303045"/>
                    <a:pt x="1219526" y="318721"/>
                  </a:cubicBezTo>
                  <a:cubicBezTo>
                    <a:pt x="1203849" y="334398"/>
                    <a:pt x="1182587" y="343205"/>
                    <a:pt x="1160417" y="343205"/>
                  </a:cubicBezTo>
                  <a:lnTo>
                    <a:pt x="83593" y="343205"/>
                  </a:lnTo>
                  <a:cubicBezTo>
                    <a:pt x="61423" y="343205"/>
                    <a:pt x="40160" y="334398"/>
                    <a:pt x="24484" y="318721"/>
                  </a:cubicBezTo>
                  <a:cubicBezTo>
                    <a:pt x="8807" y="303045"/>
                    <a:pt x="0" y="281782"/>
                    <a:pt x="0" y="259612"/>
                  </a:cubicBezTo>
                  <a:lnTo>
                    <a:pt x="0" y="83593"/>
                  </a:lnTo>
                  <a:cubicBezTo>
                    <a:pt x="0" y="61423"/>
                    <a:pt x="8807" y="40160"/>
                    <a:pt x="24484" y="24484"/>
                  </a:cubicBezTo>
                  <a:cubicBezTo>
                    <a:pt x="40160" y="8807"/>
                    <a:pt x="61423" y="0"/>
                    <a:pt x="83593" y="0"/>
                  </a:cubicBezTo>
                  <a:close/>
                </a:path>
              </a:pathLst>
            </a:custGeom>
            <a:solidFill>
              <a:srgbClr val="456477"/>
            </a:solidFill>
          </p:spPr>
        </p:sp>
        <p:sp>
          <p:nvSpPr>
            <p:cNvPr id="10" name="TextBox 10"/>
            <p:cNvSpPr txBox="1"/>
            <p:nvPr/>
          </p:nvSpPr>
          <p:spPr>
            <a:xfrm>
              <a:off x="0" y="-95250"/>
              <a:ext cx="1244010" cy="438455"/>
            </a:xfrm>
            <a:prstGeom prst="rect">
              <a:avLst/>
            </a:prstGeom>
          </p:spPr>
          <p:txBody>
            <a:bodyPr lIns="50800" tIns="50800" rIns="50800" bIns="50800" rtlCol="0" anchor="ctr"/>
            <a:lstStyle/>
            <a:p>
              <a:pPr algn="ctr">
                <a:lnSpc>
                  <a:spcPts val="2799"/>
                </a:lnSpc>
              </a:pPr>
              <a:endParaRPr/>
            </a:p>
          </p:txBody>
        </p:sp>
      </p:grpSp>
      <p:sp>
        <p:nvSpPr>
          <p:cNvPr id="11" name="AutoShape 11"/>
          <p:cNvSpPr/>
          <p:nvPr/>
        </p:nvSpPr>
        <p:spPr>
          <a:xfrm>
            <a:off x="598693" y="1626922"/>
            <a:ext cx="17090577" cy="0"/>
          </a:xfrm>
          <a:prstGeom prst="line">
            <a:avLst/>
          </a:prstGeom>
          <a:ln w="9525" cap="flat">
            <a:solidFill>
              <a:srgbClr val="FFFFFF"/>
            </a:solidFill>
            <a:prstDash val="solid"/>
            <a:headEnd type="none" w="sm" len="sm"/>
            <a:tailEnd type="none" w="sm" len="sm"/>
          </a:ln>
        </p:spPr>
      </p:sp>
      <p:sp>
        <p:nvSpPr>
          <p:cNvPr id="12" name="AutoShape 12"/>
          <p:cNvSpPr/>
          <p:nvPr/>
        </p:nvSpPr>
        <p:spPr>
          <a:xfrm>
            <a:off x="617743" y="8438839"/>
            <a:ext cx="17071527" cy="0"/>
          </a:xfrm>
          <a:prstGeom prst="line">
            <a:avLst/>
          </a:prstGeom>
          <a:ln w="9525" cap="flat">
            <a:solidFill>
              <a:srgbClr val="FFFFFF"/>
            </a:solidFill>
            <a:prstDash val="solid"/>
            <a:headEnd type="none" w="sm" len="sm"/>
            <a:tailEnd type="none" w="sm" len="sm"/>
          </a:ln>
        </p:spPr>
      </p:sp>
      <p:sp>
        <p:nvSpPr>
          <p:cNvPr id="13" name="TextBox 13"/>
          <p:cNvSpPr txBox="1"/>
          <p:nvPr/>
        </p:nvSpPr>
        <p:spPr>
          <a:xfrm>
            <a:off x="2255011" y="2290156"/>
            <a:ext cx="2398271" cy="379095"/>
          </a:xfrm>
          <a:prstGeom prst="rect">
            <a:avLst/>
          </a:prstGeom>
        </p:spPr>
        <p:txBody>
          <a:bodyPr lIns="0" tIns="0" rIns="0" bIns="0" rtlCol="0" anchor="t">
            <a:spAutoFit/>
          </a:bodyPr>
          <a:lstStyle/>
          <a:p>
            <a:pPr marL="0" lvl="0" indent="0" algn="l">
              <a:lnSpc>
                <a:spcPts val="3119"/>
              </a:lnSpc>
            </a:pPr>
            <a:r>
              <a:rPr lang="en-US" sz="2399" b="1">
                <a:solidFill>
                  <a:srgbClr val="FFFFFF"/>
                </a:solidFill>
                <a:latin typeface="Ruda Bold"/>
                <a:ea typeface="Ruda Bold"/>
                <a:cs typeface="Ruda Bold"/>
                <a:sym typeface="Ruda Bold"/>
              </a:rPr>
              <a:t>0 (Non-Fraud)</a:t>
            </a:r>
          </a:p>
        </p:txBody>
      </p:sp>
      <p:sp>
        <p:nvSpPr>
          <p:cNvPr id="14" name="TextBox 14"/>
          <p:cNvSpPr txBox="1"/>
          <p:nvPr/>
        </p:nvSpPr>
        <p:spPr>
          <a:xfrm>
            <a:off x="2255011" y="3983728"/>
            <a:ext cx="2398271" cy="379095"/>
          </a:xfrm>
          <a:prstGeom prst="rect">
            <a:avLst/>
          </a:prstGeom>
        </p:spPr>
        <p:txBody>
          <a:bodyPr lIns="0" tIns="0" rIns="0" bIns="0" rtlCol="0" anchor="t">
            <a:spAutoFit/>
          </a:bodyPr>
          <a:lstStyle/>
          <a:p>
            <a:pPr marL="0" lvl="0" indent="0" algn="l">
              <a:lnSpc>
                <a:spcPts val="3119"/>
              </a:lnSpc>
            </a:pPr>
            <a:r>
              <a:rPr lang="en-US" sz="2399" b="1">
                <a:solidFill>
                  <a:srgbClr val="FFFFFF"/>
                </a:solidFill>
                <a:latin typeface="Ruda Bold"/>
                <a:ea typeface="Ruda Bold"/>
                <a:cs typeface="Ruda Bold"/>
                <a:sym typeface="Ruda Bold"/>
              </a:rPr>
              <a:t>1 (Fraud)</a:t>
            </a:r>
          </a:p>
        </p:txBody>
      </p:sp>
      <p:sp>
        <p:nvSpPr>
          <p:cNvPr id="15" name="TextBox 15"/>
          <p:cNvSpPr txBox="1"/>
          <p:nvPr/>
        </p:nvSpPr>
        <p:spPr>
          <a:xfrm>
            <a:off x="2255011" y="5649994"/>
            <a:ext cx="2398271" cy="424180"/>
          </a:xfrm>
          <a:prstGeom prst="rect">
            <a:avLst/>
          </a:prstGeom>
        </p:spPr>
        <p:txBody>
          <a:bodyPr lIns="0" tIns="0" rIns="0" bIns="0" rtlCol="0" anchor="t">
            <a:spAutoFit/>
          </a:bodyPr>
          <a:lstStyle/>
          <a:p>
            <a:pPr marL="0" lvl="0" indent="0" algn="l">
              <a:lnSpc>
                <a:spcPts val="3379"/>
              </a:lnSpc>
            </a:pPr>
            <a:r>
              <a:rPr lang="en-US" sz="2599" b="1">
                <a:solidFill>
                  <a:srgbClr val="FFFFFF"/>
                </a:solidFill>
                <a:latin typeface="Ruda Bold"/>
                <a:ea typeface="Ruda Bold"/>
                <a:cs typeface="Ruda Bold"/>
                <a:sym typeface="Ruda Bold"/>
              </a:rPr>
              <a:t>Accuracy</a:t>
            </a:r>
          </a:p>
        </p:txBody>
      </p:sp>
      <p:sp>
        <p:nvSpPr>
          <p:cNvPr id="16" name="TextBox 16"/>
          <p:cNvSpPr txBox="1"/>
          <p:nvPr/>
        </p:nvSpPr>
        <p:spPr>
          <a:xfrm>
            <a:off x="2255011" y="7370871"/>
            <a:ext cx="2398271" cy="379095"/>
          </a:xfrm>
          <a:prstGeom prst="rect">
            <a:avLst/>
          </a:prstGeom>
        </p:spPr>
        <p:txBody>
          <a:bodyPr lIns="0" tIns="0" rIns="0" bIns="0" rtlCol="0" anchor="t">
            <a:spAutoFit/>
          </a:bodyPr>
          <a:lstStyle/>
          <a:p>
            <a:pPr marL="0" lvl="0" indent="0" algn="l">
              <a:lnSpc>
                <a:spcPts val="3119"/>
              </a:lnSpc>
            </a:pPr>
            <a:r>
              <a:rPr lang="en-US" sz="2399" b="1">
                <a:solidFill>
                  <a:srgbClr val="FFFFFF"/>
                </a:solidFill>
                <a:latin typeface="Ruda Bold"/>
                <a:ea typeface="Ruda Bold"/>
                <a:cs typeface="Ruda Bold"/>
                <a:sym typeface="Ruda Bold"/>
              </a:rPr>
              <a:t>Macro Avg</a:t>
            </a:r>
          </a:p>
        </p:txBody>
      </p:sp>
      <p:sp>
        <p:nvSpPr>
          <p:cNvPr id="17" name="TextBox 17"/>
          <p:cNvSpPr txBox="1"/>
          <p:nvPr/>
        </p:nvSpPr>
        <p:spPr>
          <a:xfrm>
            <a:off x="2255049" y="9059227"/>
            <a:ext cx="2398271" cy="379095"/>
          </a:xfrm>
          <a:prstGeom prst="rect">
            <a:avLst/>
          </a:prstGeom>
        </p:spPr>
        <p:txBody>
          <a:bodyPr lIns="0" tIns="0" rIns="0" bIns="0" rtlCol="0" anchor="t">
            <a:spAutoFit/>
          </a:bodyPr>
          <a:lstStyle/>
          <a:p>
            <a:pPr marL="0" lvl="0" indent="0" algn="l">
              <a:lnSpc>
                <a:spcPts val="3119"/>
              </a:lnSpc>
            </a:pPr>
            <a:r>
              <a:rPr lang="en-US" sz="2399" b="1">
                <a:solidFill>
                  <a:srgbClr val="FFFFFF"/>
                </a:solidFill>
                <a:latin typeface="Ruda Bold"/>
                <a:ea typeface="Ruda Bold"/>
                <a:cs typeface="Ruda Bold"/>
                <a:sym typeface="Ruda Bold"/>
              </a:rPr>
              <a:t>Weighted Avg</a:t>
            </a:r>
          </a:p>
        </p:txBody>
      </p:sp>
      <p:sp>
        <p:nvSpPr>
          <p:cNvPr id="18" name="AutoShape 18"/>
          <p:cNvSpPr/>
          <p:nvPr/>
        </p:nvSpPr>
        <p:spPr>
          <a:xfrm flipH="1" flipV="1">
            <a:off x="4423112" y="1626922"/>
            <a:ext cx="0" cy="8660078"/>
          </a:xfrm>
          <a:prstGeom prst="line">
            <a:avLst/>
          </a:prstGeom>
          <a:ln w="9525" cap="flat">
            <a:solidFill>
              <a:srgbClr val="FFFFFF"/>
            </a:solidFill>
            <a:prstDash val="solid"/>
            <a:headEnd type="none" w="sm" len="sm"/>
            <a:tailEnd type="none" w="sm" len="sm"/>
          </a:ln>
        </p:spPr>
      </p:sp>
      <p:sp>
        <p:nvSpPr>
          <p:cNvPr id="19" name="Freeform 19"/>
          <p:cNvSpPr/>
          <p:nvPr/>
        </p:nvSpPr>
        <p:spPr>
          <a:xfrm>
            <a:off x="891643" y="3772931"/>
            <a:ext cx="1087606" cy="848333"/>
          </a:xfrm>
          <a:custGeom>
            <a:avLst/>
            <a:gdLst/>
            <a:ahLst/>
            <a:cxnLst/>
            <a:rect l="l" t="t" r="r" b="b"/>
            <a:pathLst>
              <a:path w="1087606" h="848333">
                <a:moveTo>
                  <a:pt x="0" y="0"/>
                </a:moveTo>
                <a:lnTo>
                  <a:pt x="1087606" y="0"/>
                </a:lnTo>
                <a:lnTo>
                  <a:pt x="1087606" y="848333"/>
                </a:lnTo>
                <a:lnTo>
                  <a:pt x="0" y="848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028700" y="2006183"/>
            <a:ext cx="813493" cy="935049"/>
          </a:xfrm>
          <a:custGeom>
            <a:avLst/>
            <a:gdLst/>
            <a:ahLst/>
            <a:cxnLst/>
            <a:rect l="l" t="t" r="r" b="b"/>
            <a:pathLst>
              <a:path w="813493" h="935049">
                <a:moveTo>
                  <a:pt x="0" y="0"/>
                </a:moveTo>
                <a:lnTo>
                  <a:pt x="813493" y="0"/>
                </a:lnTo>
                <a:lnTo>
                  <a:pt x="813493" y="935049"/>
                </a:lnTo>
                <a:lnTo>
                  <a:pt x="0" y="935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062572" y="5459626"/>
            <a:ext cx="916678" cy="916678"/>
          </a:xfrm>
          <a:custGeom>
            <a:avLst/>
            <a:gdLst/>
            <a:ahLst/>
            <a:cxnLst/>
            <a:rect l="l" t="t" r="r" b="b"/>
            <a:pathLst>
              <a:path w="916678" h="916678">
                <a:moveTo>
                  <a:pt x="0" y="0"/>
                </a:moveTo>
                <a:lnTo>
                  <a:pt x="916677" y="0"/>
                </a:lnTo>
                <a:lnTo>
                  <a:pt x="916677" y="916678"/>
                </a:lnTo>
                <a:lnTo>
                  <a:pt x="0" y="916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983514" y="7178251"/>
            <a:ext cx="1074794" cy="789973"/>
          </a:xfrm>
          <a:custGeom>
            <a:avLst/>
            <a:gdLst/>
            <a:ahLst/>
            <a:cxnLst/>
            <a:rect l="l" t="t" r="r" b="b"/>
            <a:pathLst>
              <a:path w="1074794" h="789973">
                <a:moveTo>
                  <a:pt x="0" y="0"/>
                </a:moveTo>
                <a:lnTo>
                  <a:pt x="1074793" y="0"/>
                </a:lnTo>
                <a:lnTo>
                  <a:pt x="1074793" y="789973"/>
                </a:lnTo>
                <a:lnTo>
                  <a:pt x="0" y="789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916030" y="8751756"/>
            <a:ext cx="1142278" cy="916678"/>
          </a:xfrm>
          <a:custGeom>
            <a:avLst/>
            <a:gdLst/>
            <a:ahLst/>
            <a:cxnLst/>
            <a:rect l="l" t="t" r="r" b="b"/>
            <a:pathLst>
              <a:path w="1142278" h="916678">
                <a:moveTo>
                  <a:pt x="0" y="0"/>
                </a:moveTo>
                <a:lnTo>
                  <a:pt x="1142277" y="0"/>
                </a:lnTo>
                <a:lnTo>
                  <a:pt x="1142277" y="916678"/>
                </a:lnTo>
                <a:lnTo>
                  <a:pt x="0" y="9166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400775" y="379464"/>
            <a:ext cx="4252545" cy="1053049"/>
          </a:xfrm>
          <a:prstGeom prst="rect">
            <a:avLst/>
          </a:prstGeom>
        </p:spPr>
        <p:txBody>
          <a:bodyPr lIns="0" tIns="0" rIns="0" bIns="0" rtlCol="0" anchor="t">
            <a:spAutoFit/>
          </a:bodyPr>
          <a:lstStyle/>
          <a:p>
            <a:pPr marL="0" lvl="0" indent="0" algn="l">
              <a:lnSpc>
                <a:spcPts val="4190"/>
              </a:lnSpc>
              <a:spcBef>
                <a:spcPct val="0"/>
              </a:spcBef>
            </a:pPr>
            <a:r>
              <a:rPr lang="en-US" sz="3809" b="1">
                <a:solidFill>
                  <a:srgbClr val="FFFFFF"/>
                </a:solidFill>
                <a:latin typeface="Ruda Heavy"/>
                <a:ea typeface="Ruda Heavy"/>
                <a:cs typeface="Ruda Heavy"/>
                <a:sym typeface="Ruda Heavy"/>
              </a:rPr>
              <a:t>Performance Metrics (XGBoost)</a:t>
            </a:r>
          </a:p>
        </p:txBody>
      </p:sp>
      <p:sp>
        <p:nvSpPr>
          <p:cNvPr id="25" name="TextBox 25"/>
          <p:cNvSpPr txBox="1"/>
          <p:nvPr/>
        </p:nvSpPr>
        <p:spPr>
          <a:xfrm>
            <a:off x="5269952" y="1887435"/>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1.00</a:t>
            </a:r>
          </a:p>
          <a:p>
            <a:pPr algn="l">
              <a:lnSpc>
                <a:spcPts val="2799"/>
              </a:lnSpc>
            </a:pPr>
            <a:endParaRPr lang="en-US" sz="1999">
              <a:solidFill>
                <a:srgbClr val="FFFFFF"/>
              </a:solidFill>
              <a:latin typeface="Overpass"/>
              <a:ea typeface="Overpass"/>
              <a:cs typeface="Overpass"/>
              <a:sym typeface="Overpass"/>
            </a:endParaRPr>
          </a:p>
        </p:txBody>
      </p:sp>
      <p:sp>
        <p:nvSpPr>
          <p:cNvPr id="26" name="TextBox 26"/>
          <p:cNvSpPr txBox="1"/>
          <p:nvPr/>
        </p:nvSpPr>
        <p:spPr>
          <a:xfrm>
            <a:off x="5269952" y="3581007"/>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0.98</a:t>
            </a:r>
          </a:p>
          <a:p>
            <a:pPr algn="l">
              <a:lnSpc>
                <a:spcPts val="2799"/>
              </a:lnSpc>
            </a:pPr>
            <a:endParaRPr lang="en-US" sz="1999">
              <a:solidFill>
                <a:srgbClr val="FFFFFF"/>
              </a:solidFill>
              <a:latin typeface="Overpass"/>
              <a:ea typeface="Overpass"/>
              <a:cs typeface="Overpass"/>
              <a:sym typeface="Overpass"/>
            </a:endParaRPr>
          </a:p>
        </p:txBody>
      </p:sp>
      <p:sp>
        <p:nvSpPr>
          <p:cNvPr id="27" name="TextBox 27"/>
          <p:cNvSpPr txBox="1"/>
          <p:nvPr/>
        </p:nvSpPr>
        <p:spPr>
          <a:xfrm>
            <a:off x="5325239" y="5693678"/>
            <a:ext cx="1964850" cy="396876"/>
          </a:xfrm>
          <a:prstGeom prst="rect">
            <a:avLst/>
          </a:prstGeom>
        </p:spPr>
        <p:txBody>
          <a:bodyPr lIns="0" tIns="0" rIns="0" bIns="0" rtlCol="0" anchor="t">
            <a:spAutoFit/>
          </a:bodyPr>
          <a:lstStyle/>
          <a:p>
            <a:pPr algn="l">
              <a:lnSpc>
                <a:spcPts val="2799"/>
              </a:lnSpc>
            </a:pPr>
            <a:r>
              <a:rPr lang="en-US" sz="1999">
                <a:solidFill>
                  <a:srgbClr val="FFFFFF"/>
                </a:solidFill>
                <a:latin typeface="Overpass"/>
                <a:ea typeface="Overpass"/>
                <a:cs typeface="Overpass"/>
                <a:sym typeface="Overpass"/>
              </a:rPr>
              <a:t>-</a:t>
            </a:r>
          </a:p>
        </p:txBody>
      </p:sp>
      <p:sp>
        <p:nvSpPr>
          <p:cNvPr id="28" name="TextBox 28"/>
          <p:cNvSpPr txBox="1"/>
          <p:nvPr/>
        </p:nvSpPr>
        <p:spPr>
          <a:xfrm>
            <a:off x="5269952" y="6968150"/>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0.99</a:t>
            </a:r>
          </a:p>
          <a:p>
            <a:pPr algn="l">
              <a:lnSpc>
                <a:spcPts val="2799"/>
              </a:lnSpc>
            </a:pPr>
            <a:endParaRPr lang="en-US" sz="1999">
              <a:solidFill>
                <a:srgbClr val="FFFFFF"/>
              </a:solidFill>
              <a:latin typeface="Overpass"/>
              <a:ea typeface="Overpass"/>
              <a:cs typeface="Overpass"/>
              <a:sym typeface="Overpass"/>
            </a:endParaRPr>
          </a:p>
        </p:txBody>
      </p:sp>
      <p:sp>
        <p:nvSpPr>
          <p:cNvPr id="29" name="TextBox 29"/>
          <p:cNvSpPr txBox="1"/>
          <p:nvPr/>
        </p:nvSpPr>
        <p:spPr>
          <a:xfrm>
            <a:off x="13143289" y="1887435"/>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1999</a:t>
            </a:r>
          </a:p>
          <a:p>
            <a:pPr algn="l">
              <a:lnSpc>
                <a:spcPts val="2799"/>
              </a:lnSpc>
            </a:pPr>
            <a:endParaRPr lang="en-US" sz="1999">
              <a:solidFill>
                <a:srgbClr val="FFFFFF"/>
              </a:solidFill>
              <a:latin typeface="Overpass"/>
              <a:ea typeface="Overpass"/>
              <a:cs typeface="Overpass"/>
              <a:sym typeface="Overpass"/>
            </a:endParaRPr>
          </a:p>
        </p:txBody>
      </p:sp>
      <p:sp>
        <p:nvSpPr>
          <p:cNvPr id="30" name="TextBox 30"/>
          <p:cNvSpPr txBox="1"/>
          <p:nvPr/>
        </p:nvSpPr>
        <p:spPr>
          <a:xfrm>
            <a:off x="13143289" y="3581007"/>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230</a:t>
            </a:r>
          </a:p>
          <a:p>
            <a:pPr algn="l">
              <a:lnSpc>
                <a:spcPts val="2799"/>
              </a:lnSpc>
            </a:pPr>
            <a:endParaRPr lang="en-US" sz="1999">
              <a:solidFill>
                <a:srgbClr val="FFFFFF"/>
              </a:solidFill>
              <a:latin typeface="Overpass"/>
              <a:ea typeface="Overpass"/>
              <a:cs typeface="Overpass"/>
              <a:sym typeface="Overpass"/>
            </a:endParaRPr>
          </a:p>
        </p:txBody>
      </p:sp>
      <p:sp>
        <p:nvSpPr>
          <p:cNvPr id="31" name="TextBox 31"/>
          <p:cNvSpPr txBox="1"/>
          <p:nvPr/>
        </p:nvSpPr>
        <p:spPr>
          <a:xfrm>
            <a:off x="13143289" y="5274578"/>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2229</a:t>
            </a:r>
          </a:p>
          <a:p>
            <a:pPr algn="l">
              <a:lnSpc>
                <a:spcPts val="2799"/>
              </a:lnSpc>
            </a:pPr>
            <a:endParaRPr lang="en-US" sz="1999">
              <a:solidFill>
                <a:srgbClr val="FFFFFF"/>
              </a:solidFill>
              <a:latin typeface="Overpass"/>
              <a:ea typeface="Overpass"/>
              <a:cs typeface="Overpass"/>
              <a:sym typeface="Overpass"/>
            </a:endParaRPr>
          </a:p>
        </p:txBody>
      </p:sp>
      <p:sp>
        <p:nvSpPr>
          <p:cNvPr id="32" name="TextBox 32"/>
          <p:cNvSpPr txBox="1"/>
          <p:nvPr/>
        </p:nvSpPr>
        <p:spPr>
          <a:xfrm>
            <a:off x="13143289" y="6968150"/>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2229</a:t>
            </a:r>
          </a:p>
          <a:p>
            <a:pPr algn="l">
              <a:lnSpc>
                <a:spcPts val="2799"/>
              </a:lnSpc>
            </a:pPr>
            <a:endParaRPr lang="en-US" sz="1999">
              <a:solidFill>
                <a:srgbClr val="FFFFFF"/>
              </a:solidFill>
              <a:latin typeface="Overpass"/>
              <a:ea typeface="Overpass"/>
              <a:cs typeface="Overpass"/>
              <a:sym typeface="Overpass"/>
            </a:endParaRPr>
          </a:p>
        </p:txBody>
      </p:sp>
      <p:sp>
        <p:nvSpPr>
          <p:cNvPr id="33" name="TextBox 33"/>
          <p:cNvSpPr txBox="1"/>
          <p:nvPr/>
        </p:nvSpPr>
        <p:spPr>
          <a:xfrm>
            <a:off x="10497186" y="890639"/>
            <a:ext cx="1964850" cy="379095"/>
          </a:xfrm>
          <a:prstGeom prst="rect">
            <a:avLst/>
          </a:prstGeom>
        </p:spPr>
        <p:txBody>
          <a:bodyPr lIns="0" tIns="0" rIns="0" bIns="0" rtlCol="0" anchor="t">
            <a:spAutoFit/>
          </a:bodyPr>
          <a:lstStyle/>
          <a:p>
            <a:pPr marL="0" lvl="0" indent="0" algn="l">
              <a:lnSpc>
                <a:spcPts val="3119"/>
              </a:lnSpc>
            </a:pPr>
            <a:r>
              <a:rPr lang="en-US" sz="2399" b="1">
                <a:solidFill>
                  <a:srgbClr val="FFFFFF"/>
                </a:solidFill>
                <a:latin typeface="Ruda Bold"/>
                <a:ea typeface="Ruda Bold"/>
                <a:cs typeface="Ruda Bold"/>
                <a:sym typeface="Ruda Bold"/>
              </a:rPr>
              <a:t>F1-Score</a:t>
            </a:r>
          </a:p>
        </p:txBody>
      </p:sp>
      <p:sp>
        <p:nvSpPr>
          <p:cNvPr id="34" name="TextBox 34"/>
          <p:cNvSpPr txBox="1"/>
          <p:nvPr/>
        </p:nvSpPr>
        <p:spPr>
          <a:xfrm>
            <a:off x="10497186" y="1887435"/>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1.00</a:t>
            </a:r>
          </a:p>
          <a:p>
            <a:pPr algn="l">
              <a:lnSpc>
                <a:spcPts val="2799"/>
              </a:lnSpc>
            </a:pPr>
            <a:endParaRPr lang="en-US" sz="1999">
              <a:solidFill>
                <a:srgbClr val="FFFFFF"/>
              </a:solidFill>
              <a:latin typeface="Overpass"/>
              <a:ea typeface="Overpass"/>
              <a:cs typeface="Overpass"/>
              <a:sym typeface="Overpass"/>
            </a:endParaRPr>
          </a:p>
        </p:txBody>
      </p:sp>
      <p:sp>
        <p:nvSpPr>
          <p:cNvPr id="35" name="TextBox 35"/>
          <p:cNvSpPr txBox="1"/>
          <p:nvPr/>
        </p:nvSpPr>
        <p:spPr>
          <a:xfrm>
            <a:off x="10497186" y="3581007"/>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0.98</a:t>
            </a:r>
          </a:p>
          <a:p>
            <a:pPr algn="l">
              <a:lnSpc>
                <a:spcPts val="2799"/>
              </a:lnSpc>
            </a:pPr>
            <a:endParaRPr lang="en-US" sz="1999">
              <a:solidFill>
                <a:srgbClr val="FFFFFF"/>
              </a:solidFill>
              <a:latin typeface="Overpass"/>
              <a:ea typeface="Overpass"/>
              <a:cs typeface="Overpass"/>
              <a:sym typeface="Overpass"/>
            </a:endParaRPr>
          </a:p>
        </p:txBody>
      </p:sp>
      <p:sp>
        <p:nvSpPr>
          <p:cNvPr id="36" name="TextBox 36"/>
          <p:cNvSpPr txBox="1"/>
          <p:nvPr/>
        </p:nvSpPr>
        <p:spPr>
          <a:xfrm>
            <a:off x="10497186" y="5274578"/>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0.9969</a:t>
            </a:r>
          </a:p>
          <a:p>
            <a:pPr algn="l">
              <a:lnSpc>
                <a:spcPts val="2799"/>
              </a:lnSpc>
            </a:pPr>
            <a:endParaRPr lang="en-US" sz="1999">
              <a:solidFill>
                <a:srgbClr val="FFFFFF"/>
              </a:solidFill>
              <a:latin typeface="Overpass"/>
              <a:ea typeface="Overpass"/>
              <a:cs typeface="Overpass"/>
              <a:sym typeface="Overpass"/>
            </a:endParaRPr>
          </a:p>
        </p:txBody>
      </p:sp>
      <p:sp>
        <p:nvSpPr>
          <p:cNvPr id="37" name="TextBox 37"/>
          <p:cNvSpPr txBox="1"/>
          <p:nvPr/>
        </p:nvSpPr>
        <p:spPr>
          <a:xfrm>
            <a:off x="10497186" y="6968150"/>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0.99</a:t>
            </a:r>
          </a:p>
          <a:p>
            <a:pPr algn="l">
              <a:lnSpc>
                <a:spcPts val="2799"/>
              </a:lnSpc>
            </a:pPr>
            <a:endParaRPr lang="en-US" sz="1999">
              <a:solidFill>
                <a:srgbClr val="FFFFFF"/>
              </a:solidFill>
              <a:latin typeface="Overpass"/>
              <a:ea typeface="Overpass"/>
              <a:cs typeface="Overpass"/>
              <a:sym typeface="Overpass"/>
            </a:endParaRPr>
          </a:p>
        </p:txBody>
      </p:sp>
      <p:sp>
        <p:nvSpPr>
          <p:cNvPr id="38" name="TextBox 38"/>
          <p:cNvSpPr txBox="1"/>
          <p:nvPr/>
        </p:nvSpPr>
        <p:spPr>
          <a:xfrm>
            <a:off x="7909214" y="1887435"/>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1.00</a:t>
            </a:r>
          </a:p>
          <a:p>
            <a:pPr algn="l">
              <a:lnSpc>
                <a:spcPts val="2799"/>
              </a:lnSpc>
            </a:pPr>
            <a:endParaRPr lang="en-US" sz="1999">
              <a:solidFill>
                <a:srgbClr val="FFFFFF"/>
              </a:solidFill>
              <a:latin typeface="Overpass"/>
              <a:ea typeface="Overpass"/>
              <a:cs typeface="Overpass"/>
              <a:sym typeface="Overpass"/>
            </a:endParaRPr>
          </a:p>
        </p:txBody>
      </p:sp>
      <p:sp>
        <p:nvSpPr>
          <p:cNvPr id="39" name="TextBox 39"/>
          <p:cNvSpPr txBox="1"/>
          <p:nvPr/>
        </p:nvSpPr>
        <p:spPr>
          <a:xfrm>
            <a:off x="7909214" y="3581007"/>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0.99</a:t>
            </a:r>
          </a:p>
          <a:p>
            <a:pPr algn="l">
              <a:lnSpc>
                <a:spcPts val="2799"/>
              </a:lnSpc>
            </a:pPr>
            <a:endParaRPr lang="en-US" sz="1999">
              <a:solidFill>
                <a:srgbClr val="FFFFFF"/>
              </a:solidFill>
              <a:latin typeface="Overpass"/>
              <a:ea typeface="Overpass"/>
              <a:cs typeface="Overpass"/>
              <a:sym typeface="Overpass"/>
            </a:endParaRPr>
          </a:p>
        </p:txBody>
      </p:sp>
      <p:sp>
        <p:nvSpPr>
          <p:cNvPr id="40" name="TextBox 40"/>
          <p:cNvSpPr txBox="1"/>
          <p:nvPr/>
        </p:nvSpPr>
        <p:spPr>
          <a:xfrm>
            <a:off x="7909214" y="5693678"/>
            <a:ext cx="1964850" cy="396876"/>
          </a:xfrm>
          <a:prstGeom prst="rect">
            <a:avLst/>
          </a:prstGeom>
        </p:spPr>
        <p:txBody>
          <a:bodyPr lIns="0" tIns="0" rIns="0" bIns="0" rtlCol="0" anchor="t">
            <a:spAutoFit/>
          </a:bodyPr>
          <a:lstStyle/>
          <a:p>
            <a:pPr algn="l">
              <a:lnSpc>
                <a:spcPts val="2799"/>
              </a:lnSpc>
            </a:pPr>
            <a:r>
              <a:rPr lang="en-US" sz="1999">
                <a:solidFill>
                  <a:srgbClr val="FFFFFF"/>
                </a:solidFill>
                <a:latin typeface="Overpass"/>
                <a:ea typeface="Overpass"/>
                <a:cs typeface="Overpass"/>
                <a:sym typeface="Overpass"/>
              </a:rPr>
              <a:t>-</a:t>
            </a:r>
          </a:p>
        </p:txBody>
      </p:sp>
      <p:sp>
        <p:nvSpPr>
          <p:cNvPr id="41" name="TextBox 41"/>
          <p:cNvSpPr txBox="1"/>
          <p:nvPr/>
        </p:nvSpPr>
        <p:spPr>
          <a:xfrm>
            <a:off x="7909214" y="6968150"/>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0.99</a:t>
            </a:r>
          </a:p>
          <a:p>
            <a:pPr algn="l">
              <a:lnSpc>
                <a:spcPts val="2799"/>
              </a:lnSpc>
            </a:pPr>
            <a:endParaRPr lang="en-US" sz="1999">
              <a:solidFill>
                <a:srgbClr val="FFFFFF"/>
              </a:solidFill>
              <a:latin typeface="Overpass"/>
              <a:ea typeface="Overpass"/>
              <a:cs typeface="Overpass"/>
              <a:sym typeface="Overpass"/>
            </a:endParaRPr>
          </a:p>
        </p:txBody>
      </p:sp>
      <p:sp>
        <p:nvSpPr>
          <p:cNvPr id="42" name="TextBox 42"/>
          <p:cNvSpPr txBox="1"/>
          <p:nvPr/>
        </p:nvSpPr>
        <p:spPr>
          <a:xfrm>
            <a:off x="5269990" y="8656506"/>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1.00</a:t>
            </a:r>
          </a:p>
          <a:p>
            <a:pPr algn="l">
              <a:lnSpc>
                <a:spcPts val="2799"/>
              </a:lnSpc>
            </a:pPr>
            <a:endParaRPr lang="en-US" sz="1999">
              <a:solidFill>
                <a:srgbClr val="FFFFFF"/>
              </a:solidFill>
              <a:latin typeface="Overpass"/>
              <a:ea typeface="Overpass"/>
              <a:cs typeface="Overpass"/>
              <a:sym typeface="Overpass"/>
            </a:endParaRPr>
          </a:p>
        </p:txBody>
      </p:sp>
      <p:sp>
        <p:nvSpPr>
          <p:cNvPr id="43" name="TextBox 43"/>
          <p:cNvSpPr txBox="1"/>
          <p:nvPr/>
        </p:nvSpPr>
        <p:spPr>
          <a:xfrm>
            <a:off x="13143326" y="8656506"/>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2229</a:t>
            </a:r>
          </a:p>
          <a:p>
            <a:pPr algn="l">
              <a:lnSpc>
                <a:spcPts val="2799"/>
              </a:lnSpc>
            </a:pPr>
            <a:endParaRPr lang="en-US" sz="1999">
              <a:solidFill>
                <a:srgbClr val="FFFFFF"/>
              </a:solidFill>
              <a:latin typeface="Overpass"/>
              <a:ea typeface="Overpass"/>
              <a:cs typeface="Overpass"/>
              <a:sym typeface="Overpass"/>
            </a:endParaRPr>
          </a:p>
        </p:txBody>
      </p:sp>
      <p:sp>
        <p:nvSpPr>
          <p:cNvPr id="44" name="TextBox 44"/>
          <p:cNvSpPr txBox="1"/>
          <p:nvPr/>
        </p:nvSpPr>
        <p:spPr>
          <a:xfrm>
            <a:off x="10497224" y="8656506"/>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1.00</a:t>
            </a:r>
          </a:p>
          <a:p>
            <a:pPr algn="l">
              <a:lnSpc>
                <a:spcPts val="2799"/>
              </a:lnSpc>
            </a:pPr>
            <a:endParaRPr lang="en-US" sz="1999">
              <a:solidFill>
                <a:srgbClr val="FFFFFF"/>
              </a:solidFill>
              <a:latin typeface="Overpass"/>
              <a:ea typeface="Overpass"/>
              <a:cs typeface="Overpass"/>
              <a:sym typeface="Overpass"/>
            </a:endParaRPr>
          </a:p>
        </p:txBody>
      </p:sp>
      <p:sp>
        <p:nvSpPr>
          <p:cNvPr id="45" name="TextBox 45"/>
          <p:cNvSpPr txBox="1"/>
          <p:nvPr/>
        </p:nvSpPr>
        <p:spPr>
          <a:xfrm>
            <a:off x="7909252" y="8656506"/>
            <a:ext cx="1964850" cy="1101726"/>
          </a:xfrm>
          <a:prstGeom prst="rect">
            <a:avLst/>
          </a:prstGeom>
        </p:spPr>
        <p:txBody>
          <a:bodyPr lIns="0" tIns="0" rIns="0" bIns="0" rtlCol="0" anchor="t">
            <a:spAutoFit/>
          </a:bodyPr>
          <a:lstStyle/>
          <a:p>
            <a:pPr algn="l">
              <a:lnSpc>
                <a:spcPts val="2799"/>
              </a:lnSpc>
            </a:pPr>
            <a:endParaRPr/>
          </a:p>
          <a:p>
            <a:pPr algn="l">
              <a:lnSpc>
                <a:spcPts val="2799"/>
              </a:lnSpc>
            </a:pPr>
            <a:r>
              <a:rPr lang="en-US" sz="1999">
                <a:solidFill>
                  <a:srgbClr val="FFFFFF"/>
                </a:solidFill>
                <a:latin typeface="Overpass"/>
                <a:ea typeface="Overpass"/>
                <a:cs typeface="Overpass"/>
                <a:sym typeface="Overpass"/>
              </a:rPr>
              <a:t>1.00</a:t>
            </a:r>
          </a:p>
          <a:p>
            <a:pPr algn="l">
              <a:lnSpc>
                <a:spcPts val="2799"/>
              </a:lnSpc>
            </a:pPr>
            <a:endParaRPr lang="en-US" sz="1999">
              <a:solidFill>
                <a:srgbClr val="FFFFFF"/>
              </a:solidFill>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454813">
            <a:off x="15935295" y="8732386"/>
            <a:ext cx="4705411" cy="3723156"/>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7855479" y="2723478"/>
            <a:ext cx="2577043" cy="2523565"/>
            <a:chOff x="-72390" y="7620"/>
            <a:chExt cx="6487160" cy="6352540"/>
          </a:xfrm>
        </p:grpSpPr>
        <p:sp>
          <p:nvSpPr>
            <p:cNvPr id="5" name="Freeform 5"/>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33A685"/>
            </a:solidFill>
          </p:spPr>
        </p:sp>
      </p:grpSp>
      <p:grpSp>
        <p:nvGrpSpPr>
          <p:cNvPr id="6" name="Group 6"/>
          <p:cNvGrpSpPr/>
          <p:nvPr/>
        </p:nvGrpSpPr>
        <p:grpSpPr>
          <a:xfrm>
            <a:off x="5609979" y="2957162"/>
            <a:ext cx="1131074" cy="113107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079"/>
                </a:lnSpc>
              </a:pPr>
              <a:r>
                <a:rPr lang="en-US" sz="2199" b="1">
                  <a:solidFill>
                    <a:srgbClr val="FFFFFF"/>
                  </a:solidFill>
                  <a:latin typeface="Montserrat Bold"/>
                  <a:ea typeface="Montserrat Bold"/>
                  <a:cs typeface="Montserrat Bold"/>
                  <a:sym typeface="Montserrat Bold"/>
                </a:rPr>
                <a:t>1</a:t>
              </a:r>
            </a:p>
          </p:txBody>
        </p:sp>
      </p:grpSp>
      <p:grpSp>
        <p:nvGrpSpPr>
          <p:cNvPr id="9" name="Group 9"/>
          <p:cNvGrpSpPr/>
          <p:nvPr/>
        </p:nvGrpSpPr>
        <p:grpSpPr>
          <a:xfrm>
            <a:off x="11546946" y="2957162"/>
            <a:ext cx="1131074" cy="113107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79"/>
                </a:lnSpc>
              </a:pPr>
              <a:r>
                <a:rPr lang="en-US" sz="2199" b="1">
                  <a:solidFill>
                    <a:srgbClr val="FFFFFF"/>
                  </a:solidFill>
                  <a:latin typeface="Montserrat Bold"/>
                  <a:ea typeface="Montserrat Bold"/>
                  <a:cs typeface="Montserrat Bold"/>
                  <a:sym typeface="Montserrat Bold"/>
                </a:rPr>
                <a:t>5</a:t>
              </a:r>
            </a:p>
          </p:txBody>
        </p:sp>
      </p:grpSp>
      <p:grpSp>
        <p:nvGrpSpPr>
          <p:cNvPr id="12" name="Group 12"/>
          <p:cNvGrpSpPr/>
          <p:nvPr/>
        </p:nvGrpSpPr>
        <p:grpSpPr>
          <a:xfrm>
            <a:off x="5892265" y="5209004"/>
            <a:ext cx="1131074" cy="11310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79"/>
                </a:lnSpc>
              </a:pPr>
              <a:r>
                <a:rPr lang="en-US" sz="2199" b="1">
                  <a:solidFill>
                    <a:srgbClr val="FFFFFF"/>
                  </a:solidFill>
                  <a:latin typeface="Montserrat Bold"/>
                  <a:ea typeface="Montserrat Bold"/>
                  <a:cs typeface="Montserrat Bold"/>
                  <a:sym typeface="Montserrat Bold"/>
                </a:rPr>
                <a:t>2</a:t>
              </a:r>
            </a:p>
          </p:txBody>
        </p:sp>
      </p:grpSp>
      <p:grpSp>
        <p:nvGrpSpPr>
          <p:cNvPr id="15" name="Group 15"/>
          <p:cNvGrpSpPr/>
          <p:nvPr/>
        </p:nvGrpSpPr>
        <p:grpSpPr>
          <a:xfrm>
            <a:off x="8578463" y="6163048"/>
            <a:ext cx="1131074" cy="113107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79"/>
                </a:lnSpc>
              </a:pPr>
              <a:r>
                <a:rPr lang="en-US" sz="2199" b="1">
                  <a:solidFill>
                    <a:srgbClr val="FFFFFF"/>
                  </a:solidFill>
                  <a:latin typeface="Montserrat Bold"/>
                  <a:ea typeface="Montserrat Bold"/>
                  <a:cs typeface="Montserrat Bold"/>
                  <a:sym typeface="Montserrat Bold"/>
                </a:rPr>
                <a:t>3</a:t>
              </a:r>
            </a:p>
          </p:txBody>
        </p:sp>
      </p:grpSp>
      <p:grpSp>
        <p:nvGrpSpPr>
          <p:cNvPr id="18" name="Group 18"/>
          <p:cNvGrpSpPr/>
          <p:nvPr/>
        </p:nvGrpSpPr>
        <p:grpSpPr>
          <a:xfrm>
            <a:off x="11270721" y="5209004"/>
            <a:ext cx="1131074" cy="113107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79"/>
                </a:lnSpc>
              </a:pPr>
              <a:r>
                <a:rPr lang="en-US" sz="2199" b="1">
                  <a:solidFill>
                    <a:srgbClr val="FFFFFF"/>
                  </a:solidFill>
                  <a:latin typeface="Montserrat Bold"/>
                  <a:ea typeface="Montserrat Bold"/>
                  <a:cs typeface="Montserrat Bold"/>
                  <a:sym typeface="Montserrat Bold"/>
                </a:rPr>
                <a:t>4</a:t>
              </a:r>
            </a:p>
          </p:txBody>
        </p:sp>
      </p:grpSp>
      <p:sp>
        <p:nvSpPr>
          <p:cNvPr id="21" name="AutoShape 21"/>
          <p:cNvSpPr/>
          <p:nvPr/>
        </p:nvSpPr>
        <p:spPr>
          <a:xfrm>
            <a:off x="6734390" y="3609785"/>
            <a:ext cx="1160011" cy="180757"/>
          </a:xfrm>
          <a:prstGeom prst="line">
            <a:avLst/>
          </a:prstGeom>
          <a:ln w="28575" cap="flat">
            <a:solidFill>
              <a:srgbClr val="3C5679"/>
            </a:solidFill>
            <a:prstDash val="sysDash"/>
            <a:headEnd type="none" w="sm" len="sm"/>
            <a:tailEnd type="none" w="sm" len="sm"/>
          </a:ln>
        </p:spPr>
      </p:sp>
      <p:sp>
        <p:nvSpPr>
          <p:cNvPr id="22" name="AutoShape 22"/>
          <p:cNvSpPr/>
          <p:nvPr/>
        </p:nvSpPr>
        <p:spPr>
          <a:xfrm flipV="1">
            <a:off x="6928530" y="4655518"/>
            <a:ext cx="1209230" cy="805470"/>
          </a:xfrm>
          <a:prstGeom prst="line">
            <a:avLst/>
          </a:prstGeom>
          <a:ln w="28575" cap="flat">
            <a:solidFill>
              <a:srgbClr val="3C5679"/>
            </a:solidFill>
            <a:prstDash val="sysDash"/>
            <a:headEnd type="none" w="sm" len="sm"/>
            <a:tailEnd type="none" w="sm" len="sm"/>
          </a:ln>
        </p:spPr>
      </p:sp>
      <p:sp>
        <p:nvSpPr>
          <p:cNvPr id="23" name="AutoShape 23"/>
          <p:cNvSpPr/>
          <p:nvPr/>
        </p:nvSpPr>
        <p:spPr>
          <a:xfrm flipV="1">
            <a:off x="9144000" y="5247042"/>
            <a:ext cx="0" cy="916006"/>
          </a:xfrm>
          <a:prstGeom prst="line">
            <a:avLst/>
          </a:prstGeom>
          <a:ln w="28575" cap="flat">
            <a:solidFill>
              <a:srgbClr val="3C5679"/>
            </a:solidFill>
            <a:prstDash val="sysDash"/>
            <a:headEnd type="none" w="sm" len="sm"/>
            <a:tailEnd type="none" w="sm" len="sm"/>
          </a:ln>
        </p:spPr>
      </p:sp>
      <p:sp>
        <p:nvSpPr>
          <p:cNvPr id="24" name="AutoShape 24"/>
          <p:cNvSpPr/>
          <p:nvPr/>
        </p:nvSpPr>
        <p:spPr>
          <a:xfrm flipH="1" flipV="1">
            <a:off x="10151127" y="4654599"/>
            <a:ext cx="1214078" cy="806879"/>
          </a:xfrm>
          <a:prstGeom prst="line">
            <a:avLst/>
          </a:prstGeom>
          <a:ln w="28575" cap="flat">
            <a:solidFill>
              <a:srgbClr val="3C5679"/>
            </a:solidFill>
            <a:prstDash val="sysDash"/>
            <a:headEnd type="none" w="sm" len="sm"/>
            <a:tailEnd type="none" w="sm" len="sm"/>
          </a:ln>
        </p:spPr>
      </p:sp>
      <p:sp>
        <p:nvSpPr>
          <p:cNvPr id="25" name="AutoShape 25"/>
          <p:cNvSpPr/>
          <p:nvPr/>
        </p:nvSpPr>
        <p:spPr>
          <a:xfrm flipH="1">
            <a:off x="10393788" y="3609785"/>
            <a:ext cx="1159822" cy="180728"/>
          </a:xfrm>
          <a:prstGeom prst="line">
            <a:avLst/>
          </a:prstGeom>
          <a:ln w="28575" cap="flat">
            <a:solidFill>
              <a:srgbClr val="3C5679"/>
            </a:solidFill>
            <a:prstDash val="sysDash"/>
            <a:headEnd type="none" w="sm" len="sm"/>
            <a:tailEnd type="none" w="sm" len="sm"/>
          </a:ln>
        </p:spPr>
      </p:sp>
      <p:sp>
        <p:nvSpPr>
          <p:cNvPr id="26" name="Freeform 26"/>
          <p:cNvSpPr/>
          <p:nvPr/>
        </p:nvSpPr>
        <p:spPr>
          <a:xfrm>
            <a:off x="8578463" y="3351605"/>
            <a:ext cx="1131074" cy="1267310"/>
          </a:xfrm>
          <a:custGeom>
            <a:avLst/>
            <a:gdLst/>
            <a:ahLst/>
            <a:cxnLst/>
            <a:rect l="l" t="t" r="r" b="b"/>
            <a:pathLst>
              <a:path w="1131074" h="1267310">
                <a:moveTo>
                  <a:pt x="0" y="0"/>
                </a:moveTo>
                <a:lnTo>
                  <a:pt x="1131074" y="0"/>
                </a:lnTo>
                <a:lnTo>
                  <a:pt x="1131074" y="1267310"/>
                </a:lnTo>
                <a:lnTo>
                  <a:pt x="0" y="12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7662312" y="477312"/>
            <a:ext cx="1251376" cy="1102775"/>
          </a:xfrm>
          <a:custGeom>
            <a:avLst/>
            <a:gdLst/>
            <a:ahLst/>
            <a:cxnLst/>
            <a:rect l="l" t="t" r="r" b="b"/>
            <a:pathLst>
              <a:path w="1251376" h="1102775">
                <a:moveTo>
                  <a:pt x="0" y="0"/>
                </a:moveTo>
                <a:lnTo>
                  <a:pt x="1251376" y="0"/>
                </a:lnTo>
                <a:lnTo>
                  <a:pt x="1251376" y="1102776"/>
                </a:lnTo>
                <a:lnTo>
                  <a:pt x="0" y="11027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a:ln cap="sq">
            <a:noFill/>
            <a:prstDash val="solid"/>
            <a:miter/>
          </a:ln>
        </p:spPr>
      </p:sp>
      <p:sp>
        <p:nvSpPr>
          <p:cNvPr id="28" name="Freeform 28"/>
          <p:cNvSpPr/>
          <p:nvPr/>
        </p:nvSpPr>
        <p:spPr>
          <a:xfrm rot="950735">
            <a:off x="-350329" y="9953366"/>
            <a:ext cx="1601828" cy="588672"/>
          </a:xfrm>
          <a:custGeom>
            <a:avLst/>
            <a:gdLst/>
            <a:ahLst/>
            <a:cxnLst/>
            <a:rect l="l" t="t" r="r" b="b"/>
            <a:pathLst>
              <a:path w="1601828" h="588672">
                <a:moveTo>
                  <a:pt x="0" y="0"/>
                </a:moveTo>
                <a:lnTo>
                  <a:pt x="1601828" y="0"/>
                </a:lnTo>
                <a:lnTo>
                  <a:pt x="1601828" y="588672"/>
                </a:lnTo>
                <a:lnTo>
                  <a:pt x="0" y="588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TextBox 29"/>
          <p:cNvSpPr txBox="1"/>
          <p:nvPr/>
        </p:nvSpPr>
        <p:spPr>
          <a:xfrm>
            <a:off x="4393467" y="155538"/>
            <a:ext cx="9145487" cy="1224177"/>
          </a:xfrm>
          <a:prstGeom prst="rect">
            <a:avLst/>
          </a:prstGeom>
        </p:spPr>
        <p:txBody>
          <a:bodyPr lIns="0" tIns="0" rIns="0" bIns="0" rtlCol="0" anchor="t">
            <a:spAutoFit/>
          </a:bodyPr>
          <a:lstStyle/>
          <a:p>
            <a:pPr algn="ctr">
              <a:lnSpc>
                <a:spcPts val="5390"/>
              </a:lnSpc>
            </a:pPr>
            <a:r>
              <a:rPr lang="en-US" sz="3850" b="1" u="sng" spc="115">
                <a:solidFill>
                  <a:srgbClr val="FFFFFF"/>
                </a:solidFill>
                <a:latin typeface="Montserrat Bold"/>
                <a:ea typeface="Montserrat Bold"/>
                <a:cs typeface="Montserrat Bold"/>
                <a:sym typeface="Montserrat Bold"/>
              </a:rPr>
              <a:t>PERFORMANCE METRICS</a:t>
            </a:r>
          </a:p>
          <a:p>
            <a:pPr marL="0" lvl="1" indent="0" algn="ctr">
              <a:lnSpc>
                <a:spcPts val="4560"/>
              </a:lnSpc>
              <a:spcBef>
                <a:spcPct val="0"/>
              </a:spcBef>
            </a:pPr>
            <a:r>
              <a:rPr lang="en-US" sz="3257" b="1" spc="97">
                <a:solidFill>
                  <a:srgbClr val="FFFFFF"/>
                </a:solidFill>
                <a:latin typeface="Montserrat Bold"/>
                <a:ea typeface="Montserrat Bold"/>
                <a:cs typeface="Montserrat Bold"/>
                <a:sym typeface="Montserrat Bold"/>
              </a:rPr>
              <a:t>CLASSIFICATION REPORT</a:t>
            </a:r>
          </a:p>
        </p:txBody>
      </p:sp>
      <p:sp>
        <p:nvSpPr>
          <p:cNvPr id="30" name="TextBox 30"/>
          <p:cNvSpPr txBox="1"/>
          <p:nvPr/>
        </p:nvSpPr>
        <p:spPr>
          <a:xfrm>
            <a:off x="1942304" y="3137170"/>
            <a:ext cx="4241322" cy="372745"/>
          </a:xfrm>
          <a:prstGeom prst="rect">
            <a:avLst/>
          </a:prstGeom>
        </p:spPr>
        <p:txBody>
          <a:bodyPr lIns="0" tIns="0" rIns="0" bIns="0" rtlCol="0" anchor="t">
            <a:spAutoFit/>
          </a:bodyPr>
          <a:lstStyle/>
          <a:p>
            <a:pPr marL="0" lvl="1" indent="0" algn="l">
              <a:lnSpc>
                <a:spcPts val="3079"/>
              </a:lnSpc>
              <a:spcBef>
                <a:spcPct val="0"/>
              </a:spcBef>
            </a:pPr>
            <a:r>
              <a:rPr lang="en-US" sz="2199" b="1" u="sng">
                <a:solidFill>
                  <a:srgbClr val="FFFFFF"/>
                </a:solidFill>
                <a:latin typeface="Montserrat Bold"/>
                <a:ea typeface="Montserrat Bold"/>
                <a:cs typeface="Montserrat Bold"/>
                <a:sym typeface="Montserrat Bold"/>
              </a:rPr>
              <a:t>Accuracy: 99.92%</a:t>
            </a:r>
          </a:p>
        </p:txBody>
      </p:sp>
      <p:sp>
        <p:nvSpPr>
          <p:cNvPr id="31" name="TextBox 31"/>
          <p:cNvSpPr txBox="1"/>
          <p:nvPr/>
        </p:nvSpPr>
        <p:spPr>
          <a:xfrm>
            <a:off x="1942304" y="3552635"/>
            <a:ext cx="3262934" cy="1042035"/>
          </a:xfrm>
          <a:prstGeom prst="rect">
            <a:avLst/>
          </a:prstGeom>
        </p:spPr>
        <p:txBody>
          <a:bodyPr lIns="0" tIns="0" rIns="0" bIns="0" rtlCol="0" anchor="t">
            <a:spAutoFit/>
          </a:bodyPr>
          <a:lstStyle/>
          <a:p>
            <a:pPr marL="410208" lvl="1" indent="-205104" algn="l">
              <a:lnSpc>
                <a:spcPts val="2849"/>
              </a:lnSpc>
              <a:buFont typeface="Arial"/>
              <a:buChar char="•"/>
            </a:pPr>
            <a:r>
              <a:rPr lang="en-US" sz="1899" u="none" strike="noStrike">
                <a:solidFill>
                  <a:srgbClr val="FFFFFF"/>
                </a:solidFill>
                <a:latin typeface="Canva Sans"/>
                <a:ea typeface="Canva Sans"/>
                <a:cs typeface="Canva Sans"/>
                <a:sym typeface="Canva Sans"/>
              </a:rPr>
              <a:t>Almost all transactions were correctly classified.</a:t>
            </a:r>
          </a:p>
        </p:txBody>
      </p:sp>
      <p:sp>
        <p:nvSpPr>
          <p:cNvPr id="32" name="TextBox 32"/>
          <p:cNvSpPr txBox="1"/>
          <p:nvPr/>
        </p:nvSpPr>
        <p:spPr>
          <a:xfrm>
            <a:off x="13017978" y="2919062"/>
            <a:ext cx="4241322" cy="372745"/>
          </a:xfrm>
          <a:prstGeom prst="rect">
            <a:avLst/>
          </a:prstGeom>
        </p:spPr>
        <p:txBody>
          <a:bodyPr lIns="0" tIns="0" rIns="0" bIns="0" rtlCol="0" anchor="t">
            <a:spAutoFit/>
          </a:bodyPr>
          <a:lstStyle/>
          <a:p>
            <a:pPr marL="0" lvl="1" indent="0" algn="just">
              <a:lnSpc>
                <a:spcPts val="3079"/>
              </a:lnSpc>
              <a:spcBef>
                <a:spcPct val="0"/>
              </a:spcBef>
            </a:pPr>
            <a:r>
              <a:rPr lang="en-US" sz="2199" b="1" u="sng">
                <a:solidFill>
                  <a:srgbClr val="FFFFFF"/>
                </a:solidFill>
                <a:latin typeface="Montserrat Bold"/>
                <a:ea typeface="Montserrat Bold"/>
                <a:cs typeface="Montserrat Bold"/>
                <a:sym typeface="Montserrat Bold"/>
              </a:rPr>
              <a:t>AUC-ROC Score: 0.999</a:t>
            </a:r>
          </a:p>
        </p:txBody>
      </p:sp>
      <p:sp>
        <p:nvSpPr>
          <p:cNvPr id="33" name="TextBox 33"/>
          <p:cNvSpPr txBox="1"/>
          <p:nvPr/>
        </p:nvSpPr>
        <p:spPr>
          <a:xfrm>
            <a:off x="12954246" y="3246792"/>
            <a:ext cx="5540097" cy="2451735"/>
          </a:xfrm>
          <a:prstGeom prst="rect">
            <a:avLst/>
          </a:prstGeom>
        </p:spPr>
        <p:txBody>
          <a:bodyPr lIns="0" tIns="0" rIns="0" bIns="0" rtlCol="0" anchor="t">
            <a:spAutoFit/>
          </a:bodyPr>
          <a:lstStyle/>
          <a:p>
            <a:pPr marL="410208" lvl="1" indent="-205104" algn="l">
              <a:lnSpc>
                <a:spcPts val="2849"/>
              </a:lnSpc>
              <a:buFont typeface="Arial"/>
              <a:buChar char="•"/>
            </a:pPr>
            <a:r>
              <a:rPr lang="en-US" sz="1899">
                <a:solidFill>
                  <a:srgbClr val="FFFFFF"/>
                </a:solidFill>
                <a:latin typeface="Canva Sans"/>
                <a:ea typeface="Canva Sans"/>
                <a:cs typeface="Canva Sans"/>
                <a:sym typeface="Canva Sans"/>
              </a:rPr>
              <a:t>Exc</a:t>
            </a:r>
            <a:r>
              <a:rPr lang="en-US" sz="1899" u="none" strike="noStrike">
                <a:solidFill>
                  <a:srgbClr val="FFFFFF"/>
                </a:solidFill>
                <a:latin typeface="Canva Sans"/>
                <a:ea typeface="Canva Sans"/>
                <a:cs typeface="Canva Sans"/>
                <a:sym typeface="Canva Sans"/>
              </a:rPr>
              <a:t>ellent ability to distinguish between fraudulent and legitimate transactions.</a:t>
            </a:r>
          </a:p>
          <a:p>
            <a:pPr algn="l">
              <a:lnSpc>
                <a:spcPts val="2849"/>
              </a:lnSpc>
            </a:pPr>
            <a:r>
              <a:rPr lang="en-US" sz="1899" u="none" strike="noStrike">
                <a:solidFill>
                  <a:srgbClr val="FFFFFF"/>
                </a:solidFill>
                <a:latin typeface="Canva Sans"/>
                <a:ea typeface="Canva Sans"/>
                <a:cs typeface="Canva Sans"/>
                <a:sym typeface="Canva Sans"/>
              </a:rPr>
              <a:t>--- ROC Curves and AUC Scores --- </a:t>
            </a:r>
          </a:p>
          <a:p>
            <a:pPr marL="410208" lvl="1" indent="-205104" algn="l">
              <a:lnSpc>
                <a:spcPts val="2849"/>
              </a:lnSpc>
              <a:buFont typeface="Arial"/>
              <a:buChar char="•"/>
            </a:pPr>
            <a:r>
              <a:rPr lang="en-US" sz="1899" u="none" strike="noStrike">
                <a:solidFill>
                  <a:srgbClr val="FFFFFF"/>
                </a:solidFill>
                <a:latin typeface="Canva Sans"/>
                <a:ea typeface="Canva Sans"/>
                <a:cs typeface="Canva Sans"/>
                <a:sym typeface="Canva Sans"/>
              </a:rPr>
              <a:t>Logistic Regression AUC: 0.9866 </a:t>
            </a:r>
          </a:p>
          <a:p>
            <a:pPr marL="410208" lvl="1" indent="-205104" algn="l">
              <a:lnSpc>
                <a:spcPts val="2849"/>
              </a:lnSpc>
              <a:buFont typeface="Arial"/>
              <a:buChar char="•"/>
            </a:pPr>
            <a:r>
              <a:rPr lang="en-US" sz="1899" u="none" strike="noStrike">
                <a:solidFill>
                  <a:srgbClr val="FFFFFF"/>
                </a:solidFill>
                <a:latin typeface="Canva Sans"/>
                <a:ea typeface="Canva Sans"/>
                <a:cs typeface="Canva Sans"/>
                <a:sym typeface="Canva Sans"/>
              </a:rPr>
              <a:t>Random Forest AUC: 0.9950</a:t>
            </a:r>
          </a:p>
          <a:p>
            <a:pPr marL="410208" lvl="1" indent="-205104" algn="l">
              <a:lnSpc>
                <a:spcPts val="2849"/>
              </a:lnSpc>
              <a:buFont typeface="Arial"/>
              <a:buChar char="•"/>
            </a:pPr>
            <a:r>
              <a:rPr lang="en-US" sz="1899" u="none" strike="noStrike">
                <a:solidFill>
                  <a:srgbClr val="FFFFFF"/>
                </a:solidFill>
                <a:latin typeface="Canva Sans"/>
                <a:ea typeface="Canva Sans"/>
                <a:cs typeface="Canva Sans"/>
                <a:sym typeface="Canva Sans"/>
              </a:rPr>
              <a:t> XGBoost AUC: 0.9978 </a:t>
            </a:r>
          </a:p>
          <a:p>
            <a:pPr marL="410208" lvl="1" indent="-205104" algn="l">
              <a:lnSpc>
                <a:spcPts val="2849"/>
              </a:lnSpc>
              <a:buFont typeface="Arial"/>
              <a:buChar char="•"/>
            </a:pPr>
            <a:r>
              <a:rPr lang="en-US" sz="1899" u="none" strike="noStrike">
                <a:solidFill>
                  <a:srgbClr val="FFFFFF"/>
                </a:solidFill>
                <a:latin typeface="Canva Sans"/>
                <a:ea typeface="Canva Sans"/>
                <a:cs typeface="Canva Sans"/>
                <a:sym typeface="Canva Sans"/>
              </a:rPr>
              <a:t>LightGBM AUC: 0.9986</a:t>
            </a:r>
          </a:p>
        </p:txBody>
      </p:sp>
      <p:sp>
        <p:nvSpPr>
          <p:cNvPr id="34" name="TextBox 34"/>
          <p:cNvSpPr txBox="1"/>
          <p:nvPr/>
        </p:nvSpPr>
        <p:spPr>
          <a:xfrm>
            <a:off x="12401796" y="6335036"/>
            <a:ext cx="4241322" cy="372745"/>
          </a:xfrm>
          <a:prstGeom prst="rect">
            <a:avLst/>
          </a:prstGeom>
        </p:spPr>
        <p:txBody>
          <a:bodyPr lIns="0" tIns="0" rIns="0" bIns="0" rtlCol="0" anchor="t">
            <a:spAutoFit/>
          </a:bodyPr>
          <a:lstStyle/>
          <a:p>
            <a:pPr marL="0" lvl="1" indent="0" algn="just">
              <a:lnSpc>
                <a:spcPts val="3079"/>
              </a:lnSpc>
              <a:spcBef>
                <a:spcPct val="0"/>
              </a:spcBef>
            </a:pPr>
            <a:r>
              <a:rPr lang="en-US" sz="2199" b="1" u="sng">
                <a:solidFill>
                  <a:srgbClr val="FFFFFF"/>
                </a:solidFill>
                <a:latin typeface="Montserrat Bold"/>
                <a:ea typeface="Montserrat Bold"/>
                <a:cs typeface="Montserrat Bold"/>
                <a:sym typeface="Montserrat Bold"/>
              </a:rPr>
              <a:t>F1-Score: 0.98</a:t>
            </a:r>
          </a:p>
        </p:txBody>
      </p:sp>
      <p:sp>
        <p:nvSpPr>
          <p:cNvPr id="35" name="TextBox 35"/>
          <p:cNvSpPr txBox="1"/>
          <p:nvPr/>
        </p:nvSpPr>
        <p:spPr>
          <a:xfrm>
            <a:off x="12401796" y="6788670"/>
            <a:ext cx="3519779" cy="689610"/>
          </a:xfrm>
          <a:prstGeom prst="rect">
            <a:avLst/>
          </a:prstGeom>
        </p:spPr>
        <p:txBody>
          <a:bodyPr lIns="0" tIns="0" rIns="0" bIns="0" rtlCol="0" anchor="t">
            <a:spAutoFit/>
          </a:bodyPr>
          <a:lstStyle/>
          <a:p>
            <a:pPr marL="410208" lvl="1" indent="-205104" algn="l">
              <a:lnSpc>
                <a:spcPts val="2849"/>
              </a:lnSpc>
              <a:buFont typeface="Arial"/>
              <a:buChar char="•"/>
            </a:pPr>
            <a:r>
              <a:rPr lang="en-US" sz="1899">
                <a:solidFill>
                  <a:srgbClr val="FFFFFF"/>
                </a:solidFill>
                <a:latin typeface="Canva Sans"/>
                <a:ea typeface="Canva Sans"/>
                <a:cs typeface="Canva Sans"/>
                <a:sym typeface="Canva Sans"/>
              </a:rPr>
              <a:t>S</a:t>
            </a:r>
            <a:r>
              <a:rPr lang="en-US" sz="1899" u="none" strike="noStrike">
                <a:solidFill>
                  <a:srgbClr val="FFFFFF"/>
                </a:solidFill>
                <a:latin typeface="Canva Sans"/>
                <a:ea typeface="Canva Sans"/>
                <a:cs typeface="Canva Sans"/>
                <a:sym typeface="Canva Sans"/>
              </a:rPr>
              <a:t>trong balance between precision and recall.</a:t>
            </a:r>
          </a:p>
        </p:txBody>
      </p:sp>
      <p:sp>
        <p:nvSpPr>
          <p:cNvPr id="36" name="TextBox 36"/>
          <p:cNvSpPr txBox="1"/>
          <p:nvPr/>
        </p:nvSpPr>
        <p:spPr>
          <a:xfrm>
            <a:off x="7553718" y="7608239"/>
            <a:ext cx="4241322" cy="372745"/>
          </a:xfrm>
          <a:prstGeom prst="rect">
            <a:avLst/>
          </a:prstGeom>
        </p:spPr>
        <p:txBody>
          <a:bodyPr lIns="0" tIns="0" rIns="0" bIns="0" rtlCol="0" anchor="t">
            <a:spAutoFit/>
          </a:bodyPr>
          <a:lstStyle/>
          <a:p>
            <a:pPr marL="0" lvl="1" indent="0" algn="ctr">
              <a:lnSpc>
                <a:spcPts val="3079"/>
              </a:lnSpc>
              <a:spcBef>
                <a:spcPct val="0"/>
              </a:spcBef>
            </a:pPr>
            <a:r>
              <a:rPr lang="en-US" sz="2199" b="1" u="sng">
                <a:solidFill>
                  <a:srgbClr val="FFFFFF"/>
                </a:solidFill>
                <a:latin typeface="Montserrat Bold"/>
                <a:ea typeface="Montserrat Bold"/>
                <a:cs typeface="Montserrat Bold"/>
                <a:sym typeface="Montserrat Bold"/>
              </a:rPr>
              <a:t>Recall (Fraud Class): 97%</a:t>
            </a:r>
          </a:p>
        </p:txBody>
      </p:sp>
      <p:sp>
        <p:nvSpPr>
          <p:cNvPr id="37" name="TextBox 37"/>
          <p:cNvSpPr txBox="1"/>
          <p:nvPr/>
        </p:nvSpPr>
        <p:spPr>
          <a:xfrm>
            <a:off x="7950897" y="7935899"/>
            <a:ext cx="3091384" cy="1095375"/>
          </a:xfrm>
          <a:prstGeom prst="rect">
            <a:avLst/>
          </a:prstGeom>
        </p:spPr>
        <p:txBody>
          <a:bodyPr lIns="0" tIns="0" rIns="0" bIns="0" rtlCol="0" anchor="t">
            <a:spAutoFit/>
          </a:bodyPr>
          <a:lstStyle/>
          <a:p>
            <a:pPr marL="431797" lvl="1" indent="-215899" algn="l">
              <a:lnSpc>
                <a:spcPts val="2999"/>
              </a:lnSpc>
              <a:buFont typeface="Arial"/>
              <a:buChar char="•"/>
            </a:pPr>
            <a:r>
              <a:rPr lang="en-US" sz="1999">
                <a:solidFill>
                  <a:srgbClr val="FFFFFF"/>
                </a:solidFill>
                <a:latin typeface="Canva Sans"/>
                <a:ea typeface="Canva Sans"/>
                <a:cs typeface="Canva Sans"/>
                <a:sym typeface="Canva Sans"/>
              </a:rPr>
              <a:t>Most actual frauds were successfully caught.</a:t>
            </a:r>
          </a:p>
        </p:txBody>
      </p:sp>
      <p:sp>
        <p:nvSpPr>
          <p:cNvPr id="38" name="TextBox 38"/>
          <p:cNvSpPr txBox="1"/>
          <p:nvPr/>
        </p:nvSpPr>
        <p:spPr>
          <a:xfrm>
            <a:off x="1453110" y="6335036"/>
            <a:ext cx="4241322" cy="372745"/>
          </a:xfrm>
          <a:prstGeom prst="rect">
            <a:avLst/>
          </a:prstGeom>
        </p:spPr>
        <p:txBody>
          <a:bodyPr lIns="0" tIns="0" rIns="0" bIns="0" rtlCol="0" anchor="t">
            <a:spAutoFit/>
          </a:bodyPr>
          <a:lstStyle/>
          <a:p>
            <a:pPr marL="0" lvl="1" indent="0" algn="l">
              <a:lnSpc>
                <a:spcPts val="3079"/>
              </a:lnSpc>
              <a:spcBef>
                <a:spcPct val="0"/>
              </a:spcBef>
            </a:pPr>
            <a:r>
              <a:rPr lang="en-US" sz="2199" b="1" u="sng">
                <a:solidFill>
                  <a:srgbClr val="FFFFFF"/>
                </a:solidFill>
                <a:latin typeface="Montserrat Bold"/>
                <a:ea typeface="Montserrat Bold"/>
                <a:cs typeface="Montserrat Bold"/>
                <a:sym typeface="Montserrat Bold"/>
              </a:rPr>
              <a:t>Precision (Fraud Class): 99%</a:t>
            </a:r>
          </a:p>
        </p:txBody>
      </p:sp>
      <p:sp>
        <p:nvSpPr>
          <p:cNvPr id="39" name="TextBox 39"/>
          <p:cNvSpPr txBox="1"/>
          <p:nvPr/>
        </p:nvSpPr>
        <p:spPr>
          <a:xfrm>
            <a:off x="1453110" y="6783981"/>
            <a:ext cx="4241322" cy="689610"/>
          </a:xfrm>
          <a:prstGeom prst="rect">
            <a:avLst/>
          </a:prstGeom>
        </p:spPr>
        <p:txBody>
          <a:bodyPr lIns="0" tIns="0" rIns="0" bIns="0" rtlCol="0" anchor="t">
            <a:spAutoFit/>
          </a:bodyPr>
          <a:lstStyle/>
          <a:p>
            <a:pPr marL="410208" lvl="1" indent="-205104" algn="l">
              <a:lnSpc>
                <a:spcPts val="2849"/>
              </a:lnSpc>
              <a:buFont typeface="Arial"/>
              <a:buChar char="•"/>
            </a:pPr>
            <a:r>
              <a:rPr lang="en-US" sz="1899">
                <a:solidFill>
                  <a:srgbClr val="FFFFFF"/>
                </a:solidFill>
                <a:latin typeface="Canva Sans"/>
                <a:ea typeface="Canva Sans"/>
                <a:cs typeface="Canva Sans"/>
                <a:sym typeface="Canva Sans"/>
              </a:rPr>
              <a:t>Very</a:t>
            </a:r>
            <a:r>
              <a:rPr lang="en-US" sz="1899" u="none" strike="noStrike">
                <a:solidFill>
                  <a:srgbClr val="FFFFFF"/>
                </a:solidFill>
                <a:latin typeface="Canva Sans"/>
                <a:ea typeface="Canva Sans"/>
                <a:cs typeface="Canva Sans"/>
                <a:sym typeface="Canva Sans"/>
              </a:rPr>
              <a:t> few false positives. Fraud predictions are highly reliable.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0140285" y="2802753"/>
            <a:ext cx="174485" cy="1744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6C9C"/>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763"/>
                </a:lnSpc>
              </a:pPr>
              <a:endParaRPr/>
            </a:p>
          </p:txBody>
        </p:sp>
      </p:grpSp>
      <p:grpSp>
        <p:nvGrpSpPr>
          <p:cNvPr id="5" name="Group 5"/>
          <p:cNvGrpSpPr/>
          <p:nvPr/>
        </p:nvGrpSpPr>
        <p:grpSpPr>
          <a:xfrm rot="-5400000">
            <a:off x="10140285" y="4407359"/>
            <a:ext cx="174485" cy="17448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08FBE"/>
            </a:solidFill>
            <a:ln cap="sq">
              <a:no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8" name="Group 8"/>
          <p:cNvGrpSpPr/>
          <p:nvPr/>
        </p:nvGrpSpPr>
        <p:grpSpPr>
          <a:xfrm rot="-5400000">
            <a:off x="10140285" y="6011965"/>
            <a:ext cx="174485" cy="17448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34D24"/>
            </a:solidFill>
            <a:ln cap="sq">
              <a:no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11" name="Group 11"/>
          <p:cNvGrpSpPr/>
          <p:nvPr/>
        </p:nvGrpSpPr>
        <p:grpSpPr>
          <a:xfrm rot="-5400000">
            <a:off x="10140285" y="7618146"/>
            <a:ext cx="174485" cy="17448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7A46"/>
            </a:solidFill>
            <a:ln cap="sq">
              <a:no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14" name="Freeform 14"/>
          <p:cNvSpPr/>
          <p:nvPr/>
        </p:nvSpPr>
        <p:spPr>
          <a:xfrm>
            <a:off x="11804989" y="2935555"/>
            <a:ext cx="5257457" cy="1617714"/>
          </a:xfrm>
          <a:custGeom>
            <a:avLst/>
            <a:gdLst/>
            <a:ahLst/>
            <a:cxnLst/>
            <a:rect l="l" t="t" r="r" b="b"/>
            <a:pathLst>
              <a:path w="5257457" h="1617714">
                <a:moveTo>
                  <a:pt x="0" y="0"/>
                </a:moveTo>
                <a:lnTo>
                  <a:pt x="5257456" y="0"/>
                </a:lnTo>
                <a:lnTo>
                  <a:pt x="5257456" y="1617714"/>
                </a:lnTo>
                <a:lnTo>
                  <a:pt x="0" y="1617714"/>
                </a:lnTo>
                <a:lnTo>
                  <a:pt x="0" y="0"/>
                </a:lnTo>
                <a:close/>
              </a:path>
            </a:pathLst>
          </a:custGeom>
          <a:blipFill>
            <a:blip r:embed="rId2">
              <a:alphaModFix amt="53000"/>
              <a:extLst>
                <a:ext uri="{96DAC541-7B7A-43D3-8B79-37D633B846F1}">
                  <asvg:svgBlip xmlns:asvg="http://schemas.microsoft.com/office/drawing/2016/SVG/main" r:embed="rId3"/>
                </a:ext>
              </a:extLst>
            </a:blip>
            <a:stretch>
              <a:fillRect t="-82402"/>
            </a:stretch>
          </a:blipFill>
          <a:ln cap="sq">
            <a:noFill/>
            <a:prstDash val="solid"/>
            <a:miter/>
          </a:ln>
        </p:spPr>
      </p:sp>
      <p:sp>
        <p:nvSpPr>
          <p:cNvPr id="15" name="Freeform 15"/>
          <p:cNvSpPr/>
          <p:nvPr/>
        </p:nvSpPr>
        <p:spPr>
          <a:xfrm>
            <a:off x="11804989" y="4481494"/>
            <a:ext cx="5257457" cy="1617714"/>
          </a:xfrm>
          <a:custGeom>
            <a:avLst/>
            <a:gdLst/>
            <a:ahLst/>
            <a:cxnLst/>
            <a:rect l="l" t="t" r="r" b="b"/>
            <a:pathLst>
              <a:path w="5257457" h="1617714">
                <a:moveTo>
                  <a:pt x="0" y="0"/>
                </a:moveTo>
                <a:lnTo>
                  <a:pt x="5257456" y="0"/>
                </a:lnTo>
                <a:lnTo>
                  <a:pt x="5257456" y="1617714"/>
                </a:lnTo>
                <a:lnTo>
                  <a:pt x="0" y="1617714"/>
                </a:lnTo>
                <a:lnTo>
                  <a:pt x="0" y="0"/>
                </a:lnTo>
                <a:close/>
              </a:path>
            </a:pathLst>
          </a:custGeom>
          <a:blipFill>
            <a:blip r:embed="rId2">
              <a:alphaModFix amt="53000"/>
              <a:extLst>
                <a:ext uri="{96DAC541-7B7A-43D3-8B79-37D633B846F1}">
                  <asvg:svgBlip xmlns:asvg="http://schemas.microsoft.com/office/drawing/2016/SVG/main" r:embed="rId3"/>
                </a:ext>
              </a:extLst>
            </a:blip>
            <a:stretch>
              <a:fillRect t="-82402"/>
            </a:stretch>
          </a:blipFill>
          <a:ln cap="sq">
            <a:noFill/>
            <a:prstDash val="solid"/>
            <a:miter/>
          </a:ln>
        </p:spPr>
      </p:sp>
      <p:sp>
        <p:nvSpPr>
          <p:cNvPr id="16" name="Freeform 16"/>
          <p:cNvSpPr/>
          <p:nvPr/>
        </p:nvSpPr>
        <p:spPr>
          <a:xfrm>
            <a:off x="11804989" y="6099208"/>
            <a:ext cx="5257457" cy="1617714"/>
          </a:xfrm>
          <a:custGeom>
            <a:avLst/>
            <a:gdLst/>
            <a:ahLst/>
            <a:cxnLst/>
            <a:rect l="l" t="t" r="r" b="b"/>
            <a:pathLst>
              <a:path w="5257457" h="1617714">
                <a:moveTo>
                  <a:pt x="0" y="0"/>
                </a:moveTo>
                <a:lnTo>
                  <a:pt x="5257456" y="0"/>
                </a:lnTo>
                <a:lnTo>
                  <a:pt x="5257456" y="1617714"/>
                </a:lnTo>
                <a:lnTo>
                  <a:pt x="0" y="1617714"/>
                </a:lnTo>
                <a:lnTo>
                  <a:pt x="0" y="0"/>
                </a:lnTo>
                <a:close/>
              </a:path>
            </a:pathLst>
          </a:custGeom>
          <a:blipFill>
            <a:blip r:embed="rId2">
              <a:alphaModFix amt="53000"/>
              <a:extLst>
                <a:ext uri="{96DAC541-7B7A-43D3-8B79-37D633B846F1}">
                  <asvg:svgBlip xmlns:asvg="http://schemas.microsoft.com/office/drawing/2016/SVG/main" r:embed="rId3"/>
                </a:ext>
              </a:extLst>
            </a:blip>
            <a:stretch>
              <a:fillRect t="-82402"/>
            </a:stretch>
          </a:blipFill>
          <a:ln cap="sq">
            <a:noFill/>
            <a:prstDash val="solid"/>
            <a:miter/>
          </a:ln>
        </p:spPr>
      </p:sp>
      <p:sp>
        <p:nvSpPr>
          <p:cNvPr id="17" name="Freeform 17"/>
          <p:cNvSpPr/>
          <p:nvPr/>
        </p:nvSpPr>
        <p:spPr>
          <a:xfrm>
            <a:off x="11804989" y="7776590"/>
            <a:ext cx="5257457" cy="1617714"/>
          </a:xfrm>
          <a:custGeom>
            <a:avLst/>
            <a:gdLst/>
            <a:ahLst/>
            <a:cxnLst/>
            <a:rect l="l" t="t" r="r" b="b"/>
            <a:pathLst>
              <a:path w="5257457" h="1617714">
                <a:moveTo>
                  <a:pt x="0" y="0"/>
                </a:moveTo>
                <a:lnTo>
                  <a:pt x="5257456" y="0"/>
                </a:lnTo>
                <a:lnTo>
                  <a:pt x="5257456" y="1617714"/>
                </a:lnTo>
                <a:lnTo>
                  <a:pt x="0" y="1617714"/>
                </a:lnTo>
                <a:lnTo>
                  <a:pt x="0" y="0"/>
                </a:lnTo>
                <a:close/>
              </a:path>
            </a:pathLst>
          </a:custGeom>
          <a:blipFill>
            <a:blip r:embed="rId2">
              <a:alphaModFix amt="53000"/>
              <a:extLst>
                <a:ext uri="{96DAC541-7B7A-43D3-8B79-37D633B846F1}">
                  <asvg:svgBlip xmlns:asvg="http://schemas.microsoft.com/office/drawing/2016/SVG/main" r:embed="rId3"/>
                </a:ext>
              </a:extLst>
            </a:blip>
            <a:stretch>
              <a:fillRect t="-82402"/>
            </a:stretch>
          </a:blipFill>
          <a:ln cap="sq">
            <a:noFill/>
            <a:prstDash val="solid"/>
            <a:miter/>
          </a:ln>
        </p:spPr>
      </p:sp>
      <p:grpSp>
        <p:nvGrpSpPr>
          <p:cNvPr id="18" name="Group 18"/>
          <p:cNvGrpSpPr/>
          <p:nvPr/>
        </p:nvGrpSpPr>
        <p:grpSpPr>
          <a:xfrm rot="5400000">
            <a:off x="13555566" y="-885004"/>
            <a:ext cx="1320431" cy="7549999"/>
            <a:chOff x="0" y="0"/>
            <a:chExt cx="375637" cy="2147829"/>
          </a:xfrm>
        </p:grpSpPr>
        <p:sp>
          <p:nvSpPr>
            <p:cNvPr id="19" name="Freeform 19"/>
            <p:cNvSpPr/>
            <p:nvPr/>
          </p:nvSpPr>
          <p:spPr>
            <a:xfrm>
              <a:off x="0" y="0"/>
              <a:ext cx="375637" cy="2138644"/>
            </a:xfrm>
            <a:custGeom>
              <a:avLst/>
              <a:gdLst/>
              <a:ahLst/>
              <a:cxnLst/>
              <a:rect l="l" t="t" r="r" b="b"/>
              <a:pathLst>
                <a:path w="375637" h="2138644">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386C9C"/>
            </a:solidFill>
          </p:spPr>
        </p:sp>
        <p:sp>
          <p:nvSpPr>
            <p:cNvPr id="20" name="TextBox 20"/>
            <p:cNvSpPr txBox="1"/>
            <p:nvPr/>
          </p:nvSpPr>
          <p:spPr>
            <a:xfrm>
              <a:off x="0" y="-47625"/>
              <a:ext cx="375637" cy="2081154"/>
            </a:xfrm>
            <a:prstGeom prst="rect">
              <a:avLst/>
            </a:prstGeom>
          </p:spPr>
          <p:txBody>
            <a:bodyPr lIns="50800" tIns="50800" rIns="50800" bIns="50800" rtlCol="0" anchor="ctr"/>
            <a:lstStyle/>
            <a:p>
              <a:pPr algn="ctr">
                <a:lnSpc>
                  <a:spcPts val="2763"/>
                </a:lnSpc>
              </a:pPr>
              <a:endParaRPr/>
            </a:p>
          </p:txBody>
        </p:sp>
      </p:grpSp>
      <p:grpSp>
        <p:nvGrpSpPr>
          <p:cNvPr id="21" name="Group 21"/>
          <p:cNvGrpSpPr/>
          <p:nvPr/>
        </p:nvGrpSpPr>
        <p:grpSpPr>
          <a:xfrm rot="5400000">
            <a:off x="13555566" y="719602"/>
            <a:ext cx="1320431" cy="7549999"/>
            <a:chOff x="0" y="0"/>
            <a:chExt cx="375637" cy="2147829"/>
          </a:xfrm>
        </p:grpSpPr>
        <p:sp>
          <p:nvSpPr>
            <p:cNvPr id="22" name="Freeform 22"/>
            <p:cNvSpPr/>
            <p:nvPr/>
          </p:nvSpPr>
          <p:spPr>
            <a:xfrm>
              <a:off x="0" y="0"/>
              <a:ext cx="375637" cy="2138644"/>
            </a:xfrm>
            <a:custGeom>
              <a:avLst/>
              <a:gdLst/>
              <a:ahLst/>
              <a:cxnLst/>
              <a:rect l="l" t="t" r="r" b="b"/>
              <a:pathLst>
                <a:path w="375637" h="2138644">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308FBE"/>
            </a:solidFill>
            <a:ln cap="sq">
              <a:noFill/>
              <a:prstDash val="solid"/>
              <a:miter/>
            </a:ln>
          </p:spPr>
        </p:sp>
        <p:sp>
          <p:nvSpPr>
            <p:cNvPr id="23" name="TextBox 23"/>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24" name="Group 24"/>
          <p:cNvGrpSpPr/>
          <p:nvPr/>
        </p:nvGrpSpPr>
        <p:grpSpPr>
          <a:xfrm rot="5400000">
            <a:off x="13555566" y="2324208"/>
            <a:ext cx="1320431" cy="7549999"/>
            <a:chOff x="0" y="0"/>
            <a:chExt cx="375637" cy="2147829"/>
          </a:xfrm>
        </p:grpSpPr>
        <p:sp>
          <p:nvSpPr>
            <p:cNvPr id="25" name="Freeform 25"/>
            <p:cNvSpPr/>
            <p:nvPr/>
          </p:nvSpPr>
          <p:spPr>
            <a:xfrm>
              <a:off x="0" y="0"/>
              <a:ext cx="375637" cy="2138644"/>
            </a:xfrm>
            <a:custGeom>
              <a:avLst/>
              <a:gdLst/>
              <a:ahLst/>
              <a:cxnLst/>
              <a:rect l="l" t="t" r="r" b="b"/>
              <a:pathLst>
                <a:path w="375637" h="2138644">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C34D24"/>
            </a:solidFill>
            <a:ln cap="sq">
              <a:noFill/>
              <a:prstDash val="solid"/>
              <a:miter/>
            </a:ln>
          </p:spPr>
        </p:sp>
        <p:sp>
          <p:nvSpPr>
            <p:cNvPr id="26" name="TextBox 26"/>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27" name="Group 27"/>
          <p:cNvGrpSpPr/>
          <p:nvPr/>
        </p:nvGrpSpPr>
        <p:grpSpPr>
          <a:xfrm rot="5400000">
            <a:off x="13555566" y="3930389"/>
            <a:ext cx="1320431" cy="7549999"/>
            <a:chOff x="0" y="0"/>
            <a:chExt cx="375637" cy="2147829"/>
          </a:xfrm>
        </p:grpSpPr>
        <p:sp>
          <p:nvSpPr>
            <p:cNvPr id="28" name="Freeform 28"/>
            <p:cNvSpPr/>
            <p:nvPr/>
          </p:nvSpPr>
          <p:spPr>
            <a:xfrm>
              <a:off x="0" y="0"/>
              <a:ext cx="375637" cy="2138644"/>
            </a:xfrm>
            <a:custGeom>
              <a:avLst/>
              <a:gdLst/>
              <a:ahLst/>
              <a:cxnLst/>
              <a:rect l="l" t="t" r="r" b="b"/>
              <a:pathLst>
                <a:path w="375637" h="2138644">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7A46"/>
            </a:solidFill>
            <a:ln cap="sq">
              <a:noFill/>
              <a:prstDash val="solid"/>
              <a:miter/>
            </a:ln>
          </p:spPr>
        </p:sp>
        <p:sp>
          <p:nvSpPr>
            <p:cNvPr id="29" name="TextBox 29"/>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30" name="AutoShape 30"/>
          <p:cNvSpPr/>
          <p:nvPr/>
        </p:nvSpPr>
        <p:spPr>
          <a:xfrm>
            <a:off x="13234721" y="2426435"/>
            <a:ext cx="0" cy="927122"/>
          </a:xfrm>
          <a:prstGeom prst="line">
            <a:avLst/>
          </a:prstGeom>
          <a:ln w="38100" cap="flat">
            <a:solidFill>
              <a:srgbClr val="ECF0F3"/>
            </a:solidFill>
            <a:prstDash val="solid"/>
            <a:headEnd type="none" w="sm" len="sm"/>
            <a:tailEnd type="none" w="sm" len="sm"/>
          </a:ln>
        </p:spPr>
      </p:sp>
      <p:sp>
        <p:nvSpPr>
          <p:cNvPr id="31" name="AutoShape 31"/>
          <p:cNvSpPr/>
          <p:nvPr/>
        </p:nvSpPr>
        <p:spPr>
          <a:xfrm>
            <a:off x="13234721" y="4031041"/>
            <a:ext cx="0" cy="927122"/>
          </a:xfrm>
          <a:prstGeom prst="line">
            <a:avLst/>
          </a:prstGeom>
          <a:ln w="38100" cap="flat">
            <a:solidFill>
              <a:srgbClr val="ECF0F3"/>
            </a:solidFill>
            <a:prstDash val="solid"/>
            <a:headEnd type="none" w="sm" len="sm"/>
            <a:tailEnd type="none" w="sm" len="sm"/>
          </a:ln>
        </p:spPr>
      </p:sp>
      <p:sp>
        <p:nvSpPr>
          <p:cNvPr id="32" name="AutoShape 32"/>
          <p:cNvSpPr/>
          <p:nvPr/>
        </p:nvSpPr>
        <p:spPr>
          <a:xfrm>
            <a:off x="13234721" y="5635647"/>
            <a:ext cx="0" cy="927122"/>
          </a:xfrm>
          <a:prstGeom prst="line">
            <a:avLst/>
          </a:prstGeom>
          <a:ln w="38100" cap="flat">
            <a:solidFill>
              <a:srgbClr val="ECF0F3"/>
            </a:solidFill>
            <a:prstDash val="solid"/>
            <a:headEnd type="none" w="sm" len="sm"/>
            <a:tailEnd type="none" w="sm" len="sm"/>
          </a:ln>
        </p:spPr>
      </p:sp>
      <p:sp>
        <p:nvSpPr>
          <p:cNvPr id="33" name="AutoShape 33"/>
          <p:cNvSpPr/>
          <p:nvPr/>
        </p:nvSpPr>
        <p:spPr>
          <a:xfrm>
            <a:off x="13234721" y="7241827"/>
            <a:ext cx="0" cy="927122"/>
          </a:xfrm>
          <a:prstGeom prst="line">
            <a:avLst/>
          </a:prstGeom>
          <a:ln w="38100" cap="flat">
            <a:solidFill>
              <a:srgbClr val="ECF0F3"/>
            </a:solidFill>
            <a:prstDash val="solid"/>
            <a:headEnd type="none" w="sm" len="sm"/>
            <a:tailEnd type="none" w="sm" len="sm"/>
          </a:ln>
        </p:spPr>
      </p:sp>
      <p:sp>
        <p:nvSpPr>
          <p:cNvPr id="34" name="TextBox 34"/>
          <p:cNvSpPr txBox="1"/>
          <p:nvPr/>
        </p:nvSpPr>
        <p:spPr>
          <a:xfrm>
            <a:off x="4305753" y="214168"/>
            <a:ext cx="9243293" cy="680085"/>
          </a:xfrm>
          <a:prstGeom prst="rect">
            <a:avLst/>
          </a:prstGeom>
        </p:spPr>
        <p:txBody>
          <a:bodyPr lIns="0" tIns="0" rIns="0" bIns="0" rtlCol="0" anchor="t">
            <a:spAutoFit/>
          </a:bodyPr>
          <a:lstStyle/>
          <a:p>
            <a:pPr algn="l">
              <a:lnSpc>
                <a:spcPts val="5460"/>
              </a:lnSpc>
            </a:pPr>
            <a:r>
              <a:rPr lang="en-US" sz="4200" b="1" u="sng">
                <a:solidFill>
                  <a:srgbClr val="FFFFFF"/>
                </a:solidFill>
                <a:latin typeface="Roboto Bold"/>
                <a:ea typeface="Roboto Bold"/>
                <a:cs typeface="Roboto Bold"/>
                <a:sym typeface="Roboto Bold"/>
              </a:rPr>
              <a:t>CONFUSION MATRIX--&gt; XGBoost</a:t>
            </a:r>
          </a:p>
        </p:txBody>
      </p:sp>
      <p:sp>
        <p:nvSpPr>
          <p:cNvPr id="35" name="Freeform 35"/>
          <p:cNvSpPr/>
          <p:nvPr/>
        </p:nvSpPr>
        <p:spPr>
          <a:xfrm>
            <a:off x="17400015" y="-960032"/>
            <a:ext cx="7315200" cy="3429000"/>
          </a:xfrm>
          <a:custGeom>
            <a:avLst/>
            <a:gdLst/>
            <a:ahLst/>
            <a:cxnLst/>
            <a:rect l="l" t="t" r="r" b="b"/>
            <a:pathLst>
              <a:path w="7315200" h="3429000">
                <a:moveTo>
                  <a:pt x="0" y="0"/>
                </a:moveTo>
                <a:lnTo>
                  <a:pt x="7315200" y="0"/>
                </a:lnTo>
                <a:lnTo>
                  <a:pt x="7315200" y="3429000"/>
                </a:lnTo>
                <a:lnTo>
                  <a:pt x="0" y="342900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36" name="Freeform 36"/>
          <p:cNvSpPr/>
          <p:nvPr/>
        </p:nvSpPr>
        <p:spPr>
          <a:xfrm flipH="1" flipV="1">
            <a:off x="-5740404" y="7384321"/>
            <a:ext cx="7315200" cy="3429000"/>
          </a:xfrm>
          <a:custGeom>
            <a:avLst/>
            <a:gdLst/>
            <a:ahLst/>
            <a:cxnLst/>
            <a:rect l="l" t="t" r="r" b="b"/>
            <a:pathLst>
              <a:path w="7315200" h="3429000">
                <a:moveTo>
                  <a:pt x="7315200" y="3429000"/>
                </a:moveTo>
                <a:lnTo>
                  <a:pt x="0" y="3429000"/>
                </a:lnTo>
                <a:lnTo>
                  <a:pt x="0" y="0"/>
                </a:lnTo>
                <a:lnTo>
                  <a:pt x="7315200" y="0"/>
                </a:lnTo>
                <a:lnTo>
                  <a:pt x="7315200" y="342900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37" name="Freeform 37"/>
          <p:cNvSpPr/>
          <p:nvPr/>
        </p:nvSpPr>
        <p:spPr>
          <a:xfrm rot="-1398922" flipH="1" flipV="1">
            <a:off x="-1316427" y="-268528"/>
            <a:ext cx="3855192" cy="1749293"/>
          </a:xfrm>
          <a:custGeom>
            <a:avLst/>
            <a:gdLst/>
            <a:ahLst/>
            <a:cxnLst/>
            <a:rect l="l" t="t" r="r" b="b"/>
            <a:pathLst>
              <a:path w="3855192" h="1749293">
                <a:moveTo>
                  <a:pt x="3855191" y="1749293"/>
                </a:moveTo>
                <a:lnTo>
                  <a:pt x="0" y="1749293"/>
                </a:lnTo>
                <a:lnTo>
                  <a:pt x="0" y="0"/>
                </a:lnTo>
                <a:lnTo>
                  <a:pt x="3855191" y="0"/>
                </a:lnTo>
                <a:lnTo>
                  <a:pt x="3855191" y="1749293"/>
                </a:lnTo>
                <a:close/>
              </a:path>
            </a:pathLst>
          </a:custGeom>
          <a:blipFill>
            <a:blip r:embed="rId6">
              <a:alphaModFix amt="50000"/>
              <a:extLst>
                <a:ext uri="{96DAC541-7B7A-43D3-8B79-37D633B846F1}">
                  <asvg:svgBlip xmlns:asvg="http://schemas.microsoft.com/office/drawing/2016/SVG/main" r:embed="rId7"/>
                </a:ext>
              </a:extLst>
            </a:blip>
            <a:stretch>
              <a:fillRect/>
            </a:stretch>
          </a:blipFill>
          <a:ln cap="sq">
            <a:noFill/>
            <a:prstDash val="solid"/>
            <a:miter/>
          </a:ln>
        </p:spPr>
      </p:sp>
      <p:sp>
        <p:nvSpPr>
          <p:cNvPr id="38" name="Freeform 38"/>
          <p:cNvSpPr/>
          <p:nvPr/>
        </p:nvSpPr>
        <p:spPr>
          <a:xfrm>
            <a:off x="179111" y="1352547"/>
            <a:ext cx="9837350" cy="7875607"/>
          </a:xfrm>
          <a:custGeom>
            <a:avLst/>
            <a:gdLst/>
            <a:ahLst/>
            <a:cxnLst/>
            <a:rect l="l" t="t" r="r" b="b"/>
            <a:pathLst>
              <a:path w="9837350" h="7875607">
                <a:moveTo>
                  <a:pt x="0" y="0"/>
                </a:moveTo>
                <a:lnTo>
                  <a:pt x="9837349" y="0"/>
                </a:lnTo>
                <a:lnTo>
                  <a:pt x="9837349" y="7875607"/>
                </a:lnTo>
                <a:lnTo>
                  <a:pt x="0" y="7875607"/>
                </a:lnTo>
                <a:lnTo>
                  <a:pt x="0" y="0"/>
                </a:lnTo>
                <a:close/>
              </a:path>
            </a:pathLst>
          </a:custGeom>
          <a:blipFill>
            <a:blip r:embed="rId8"/>
            <a:stretch>
              <a:fillRect/>
            </a:stretch>
          </a:blipFill>
        </p:spPr>
      </p:sp>
      <p:sp>
        <p:nvSpPr>
          <p:cNvPr id="39" name="TextBox 39"/>
          <p:cNvSpPr txBox="1"/>
          <p:nvPr/>
        </p:nvSpPr>
        <p:spPr>
          <a:xfrm>
            <a:off x="13549046" y="2533746"/>
            <a:ext cx="4178715" cy="655351"/>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The model correctly identified 1995 legitimate transactions as Not Fraud.</a:t>
            </a:r>
          </a:p>
        </p:txBody>
      </p:sp>
      <p:sp>
        <p:nvSpPr>
          <p:cNvPr id="40" name="TextBox 40"/>
          <p:cNvSpPr txBox="1"/>
          <p:nvPr/>
        </p:nvSpPr>
        <p:spPr>
          <a:xfrm>
            <a:off x="13549046" y="4138352"/>
            <a:ext cx="4178715" cy="655351"/>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227 actual fraudulent transactions were correctly identified as fraud.</a:t>
            </a:r>
          </a:p>
        </p:txBody>
      </p:sp>
      <p:sp>
        <p:nvSpPr>
          <p:cNvPr id="41" name="TextBox 41"/>
          <p:cNvSpPr txBox="1"/>
          <p:nvPr/>
        </p:nvSpPr>
        <p:spPr>
          <a:xfrm>
            <a:off x="13549046" y="5742958"/>
            <a:ext cx="4178715" cy="655351"/>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Only 4 non-fraud transactions were incorrectly flagged as fraud — very low.</a:t>
            </a:r>
          </a:p>
        </p:txBody>
      </p:sp>
      <p:sp>
        <p:nvSpPr>
          <p:cNvPr id="42" name="TextBox 42"/>
          <p:cNvSpPr txBox="1"/>
          <p:nvPr/>
        </p:nvSpPr>
        <p:spPr>
          <a:xfrm>
            <a:off x="13549046" y="7253652"/>
            <a:ext cx="4178715" cy="988726"/>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Just 3 fraud transactions were missed and predicted as non-fraud — also very low.</a:t>
            </a:r>
          </a:p>
        </p:txBody>
      </p:sp>
      <p:sp>
        <p:nvSpPr>
          <p:cNvPr id="43" name="TextBox 43"/>
          <p:cNvSpPr txBox="1"/>
          <p:nvPr/>
        </p:nvSpPr>
        <p:spPr>
          <a:xfrm>
            <a:off x="10814094" y="2547096"/>
            <a:ext cx="2110512" cy="676275"/>
          </a:xfrm>
          <a:prstGeom prst="rect">
            <a:avLst/>
          </a:prstGeom>
        </p:spPr>
        <p:txBody>
          <a:bodyPr lIns="0" tIns="0" rIns="0" bIns="0" rtlCol="0" anchor="t">
            <a:spAutoFit/>
          </a:bodyPr>
          <a:lstStyle/>
          <a:p>
            <a:pPr marL="0" lvl="1" indent="0" algn="ctr">
              <a:lnSpc>
                <a:spcPts val="2698"/>
              </a:lnSpc>
            </a:pPr>
            <a:r>
              <a:rPr lang="en-US" sz="2249" b="1">
                <a:solidFill>
                  <a:srgbClr val="FFFFFF"/>
                </a:solidFill>
                <a:latin typeface="Roboto Bold"/>
                <a:ea typeface="Roboto Bold"/>
                <a:cs typeface="Roboto Bold"/>
                <a:sym typeface="Roboto Bold"/>
              </a:rPr>
              <a:t>True Negatives (1995):</a:t>
            </a:r>
          </a:p>
        </p:txBody>
      </p:sp>
      <p:sp>
        <p:nvSpPr>
          <p:cNvPr id="44" name="TextBox 44"/>
          <p:cNvSpPr txBox="1"/>
          <p:nvPr/>
        </p:nvSpPr>
        <p:spPr>
          <a:xfrm>
            <a:off x="10876652" y="4151702"/>
            <a:ext cx="2110512" cy="676275"/>
          </a:xfrm>
          <a:prstGeom prst="rect">
            <a:avLst/>
          </a:prstGeom>
        </p:spPr>
        <p:txBody>
          <a:bodyPr lIns="0" tIns="0" rIns="0" bIns="0" rtlCol="0" anchor="t">
            <a:spAutoFit/>
          </a:bodyPr>
          <a:lstStyle/>
          <a:p>
            <a:pPr marL="0" lvl="1" indent="0" algn="ctr">
              <a:lnSpc>
                <a:spcPts val="2698"/>
              </a:lnSpc>
            </a:pPr>
            <a:r>
              <a:rPr lang="en-US" sz="2249" b="1">
                <a:solidFill>
                  <a:srgbClr val="FFFFFF"/>
                </a:solidFill>
                <a:latin typeface="Roboto Bold"/>
                <a:ea typeface="Roboto Bold"/>
                <a:cs typeface="Roboto Bold"/>
                <a:sym typeface="Roboto Bold"/>
              </a:rPr>
              <a:t>True Positives (227):</a:t>
            </a:r>
          </a:p>
        </p:txBody>
      </p:sp>
      <p:sp>
        <p:nvSpPr>
          <p:cNvPr id="45" name="TextBox 45"/>
          <p:cNvSpPr txBox="1"/>
          <p:nvPr/>
        </p:nvSpPr>
        <p:spPr>
          <a:xfrm>
            <a:off x="10876652" y="5756308"/>
            <a:ext cx="2110512" cy="676275"/>
          </a:xfrm>
          <a:prstGeom prst="rect">
            <a:avLst/>
          </a:prstGeom>
        </p:spPr>
        <p:txBody>
          <a:bodyPr lIns="0" tIns="0" rIns="0" bIns="0" rtlCol="0" anchor="t">
            <a:spAutoFit/>
          </a:bodyPr>
          <a:lstStyle/>
          <a:p>
            <a:pPr marL="0" lvl="1" indent="0" algn="ctr">
              <a:lnSpc>
                <a:spcPts val="2698"/>
              </a:lnSpc>
            </a:pPr>
            <a:r>
              <a:rPr lang="en-US" sz="2249" b="1">
                <a:solidFill>
                  <a:srgbClr val="FFFFFF"/>
                </a:solidFill>
                <a:latin typeface="Roboto Bold"/>
                <a:ea typeface="Roboto Bold"/>
                <a:cs typeface="Roboto Bold"/>
                <a:sym typeface="Roboto Bold"/>
              </a:rPr>
              <a:t>False Positives (4):</a:t>
            </a:r>
          </a:p>
        </p:txBody>
      </p:sp>
      <p:sp>
        <p:nvSpPr>
          <p:cNvPr id="46" name="TextBox 46"/>
          <p:cNvSpPr txBox="1"/>
          <p:nvPr/>
        </p:nvSpPr>
        <p:spPr>
          <a:xfrm>
            <a:off x="10876652" y="7362488"/>
            <a:ext cx="2110512" cy="676275"/>
          </a:xfrm>
          <a:prstGeom prst="rect">
            <a:avLst/>
          </a:prstGeom>
        </p:spPr>
        <p:txBody>
          <a:bodyPr lIns="0" tIns="0" rIns="0" bIns="0" rtlCol="0" anchor="t">
            <a:spAutoFit/>
          </a:bodyPr>
          <a:lstStyle/>
          <a:p>
            <a:pPr marL="0" lvl="1" indent="0" algn="ctr">
              <a:lnSpc>
                <a:spcPts val="2698"/>
              </a:lnSpc>
            </a:pPr>
            <a:r>
              <a:rPr lang="en-US" sz="2249" b="1">
                <a:solidFill>
                  <a:srgbClr val="FFFFFF"/>
                </a:solidFill>
                <a:latin typeface="Roboto Bold"/>
                <a:ea typeface="Roboto Bold"/>
                <a:cs typeface="Roboto Bold"/>
                <a:sym typeface="Roboto Bold"/>
              </a:rPr>
              <a:t>False Negatives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921832" y="0"/>
            <a:ext cx="12366168" cy="10287000"/>
            <a:chOff x="0" y="0"/>
            <a:chExt cx="2013662" cy="1675097"/>
          </a:xfrm>
        </p:grpSpPr>
        <p:sp>
          <p:nvSpPr>
            <p:cNvPr id="3" name="Freeform 3"/>
            <p:cNvSpPr/>
            <p:nvPr/>
          </p:nvSpPr>
          <p:spPr>
            <a:xfrm>
              <a:off x="0" y="0"/>
              <a:ext cx="2013662" cy="1675097"/>
            </a:xfrm>
            <a:custGeom>
              <a:avLst/>
              <a:gdLst/>
              <a:ahLst/>
              <a:cxnLst/>
              <a:rect l="l" t="t" r="r" b="b"/>
              <a:pathLst>
                <a:path w="2013662" h="1675097">
                  <a:moveTo>
                    <a:pt x="0" y="0"/>
                  </a:moveTo>
                  <a:lnTo>
                    <a:pt x="2013662" y="0"/>
                  </a:lnTo>
                  <a:lnTo>
                    <a:pt x="2013662" y="1675097"/>
                  </a:lnTo>
                  <a:lnTo>
                    <a:pt x="0" y="1675097"/>
                  </a:lnTo>
                  <a:close/>
                </a:path>
              </a:pathLst>
            </a:custGeom>
            <a:blipFill>
              <a:blip r:embed="rId2"/>
              <a:stretch>
                <a:fillRect l="-188" r="-188"/>
              </a:stretch>
            </a:blipFill>
          </p:spPr>
        </p:sp>
      </p:grpSp>
      <p:sp>
        <p:nvSpPr>
          <p:cNvPr id="4" name="TextBox 4"/>
          <p:cNvSpPr txBox="1"/>
          <p:nvPr/>
        </p:nvSpPr>
        <p:spPr>
          <a:xfrm>
            <a:off x="125626" y="4839758"/>
            <a:ext cx="5620970" cy="448399"/>
          </a:xfrm>
          <a:prstGeom prst="rect">
            <a:avLst/>
          </a:prstGeom>
        </p:spPr>
        <p:txBody>
          <a:bodyPr lIns="0" tIns="0" rIns="0" bIns="0" rtlCol="0" anchor="t">
            <a:spAutoFit/>
          </a:bodyPr>
          <a:lstStyle/>
          <a:p>
            <a:pPr algn="l">
              <a:lnSpc>
                <a:spcPts val="3635"/>
              </a:lnSpc>
            </a:pPr>
            <a:r>
              <a:rPr lang="en-US" sz="2596" b="1">
                <a:solidFill>
                  <a:srgbClr val="FFFFFF"/>
                </a:solidFill>
                <a:latin typeface="Roboto Bold"/>
                <a:ea typeface="Roboto Bold"/>
                <a:cs typeface="Roboto Bold"/>
                <a:sym typeface="Roboto Bold"/>
              </a:rPr>
              <a:t>--- ROC CURVES AND AUC SCORES --</a:t>
            </a:r>
          </a:p>
        </p:txBody>
      </p:sp>
      <p:sp>
        <p:nvSpPr>
          <p:cNvPr id="5" name="TextBox 5"/>
          <p:cNvSpPr txBox="1"/>
          <p:nvPr/>
        </p:nvSpPr>
        <p:spPr>
          <a:xfrm>
            <a:off x="450722" y="5221481"/>
            <a:ext cx="4970778" cy="2147698"/>
          </a:xfrm>
          <a:prstGeom prst="rect">
            <a:avLst/>
          </a:prstGeom>
        </p:spPr>
        <p:txBody>
          <a:bodyPr lIns="0" tIns="0" rIns="0" bIns="0" rtlCol="0" anchor="t">
            <a:spAutoFit/>
          </a:bodyPr>
          <a:lstStyle/>
          <a:p>
            <a:pPr marL="527871" lvl="1" indent="-263935" algn="l">
              <a:lnSpc>
                <a:spcPts val="3422"/>
              </a:lnSpc>
              <a:buFont typeface="Arial"/>
              <a:buChar char="•"/>
            </a:pPr>
            <a:r>
              <a:rPr lang="en-US" sz="2444">
                <a:solidFill>
                  <a:srgbClr val="FFFFFF"/>
                </a:solidFill>
                <a:latin typeface="Roboto"/>
                <a:ea typeface="Roboto"/>
                <a:cs typeface="Roboto"/>
                <a:sym typeface="Roboto"/>
              </a:rPr>
              <a:t>Logistic Regression AUC: 0.9866 </a:t>
            </a:r>
          </a:p>
          <a:p>
            <a:pPr marL="527871" lvl="1" indent="-263935" algn="l">
              <a:lnSpc>
                <a:spcPts val="3422"/>
              </a:lnSpc>
              <a:buFont typeface="Arial"/>
              <a:buChar char="•"/>
            </a:pPr>
            <a:r>
              <a:rPr lang="en-US" sz="2444">
                <a:solidFill>
                  <a:srgbClr val="FFFFFF"/>
                </a:solidFill>
                <a:latin typeface="Roboto"/>
                <a:ea typeface="Roboto"/>
                <a:cs typeface="Roboto"/>
                <a:sym typeface="Roboto"/>
              </a:rPr>
              <a:t>Random Forest AUC: 0.9950</a:t>
            </a:r>
          </a:p>
          <a:p>
            <a:pPr marL="527871" lvl="1" indent="-263935" algn="l">
              <a:lnSpc>
                <a:spcPts val="3422"/>
              </a:lnSpc>
              <a:buFont typeface="Arial"/>
              <a:buChar char="•"/>
            </a:pPr>
            <a:r>
              <a:rPr lang="en-US" sz="2444">
                <a:solidFill>
                  <a:srgbClr val="FFFFFF"/>
                </a:solidFill>
                <a:latin typeface="Roboto"/>
                <a:ea typeface="Roboto"/>
                <a:cs typeface="Roboto"/>
                <a:sym typeface="Roboto"/>
              </a:rPr>
              <a:t> XGBoost AUC: 0.9978 </a:t>
            </a:r>
          </a:p>
          <a:p>
            <a:pPr marL="527871" lvl="1" indent="-263935" algn="l">
              <a:lnSpc>
                <a:spcPts val="3422"/>
              </a:lnSpc>
              <a:buFont typeface="Arial"/>
              <a:buChar char="•"/>
            </a:pPr>
            <a:r>
              <a:rPr lang="en-US" sz="2444">
                <a:solidFill>
                  <a:srgbClr val="FFFFFF"/>
                </a:solidFill>
                <a:latin typeface="Roboto"/>
                <a:ea typeface="Roboto"/>
                <a:cs typeface="Roboto"/>
                <a:sym typeface="Roboto"/>
              </a:rPr>
              <a:t>LightGBM AUC: 0.9986</a:t>
            </a:r>
          </a:p>
        </p:txBody>
      </p:sp>
      <p:sp>
        <p:nvSpPr>
          <p:cNvPr id="6" name="TextBox 6"/>
          <p:cNvSpPr txBox="1"/>
          <p:nvPr/>
        </p:nvSpPr>
        <p:spPr>
          <a:xfrm>
            <a:off x="450722" y="1752449"/>
            <a:ext cx="4631011" cy="2231122"/>
          </a:xfrm>
          <a:prstGeom prst="rect">
            <a:avLst/>
          </a:prstGeom>
        </p:spPr>
        <p:txBody>
          <a:bodyPr lIns="0" tIns="0" rIns="0" bIns="0" rtlCol="0" anchor="t">
            <a:spAutoFit/>
          </a:bodyPr>
          <a:lstStyle/>
          <a:p>
            <a:pPr algn="ctr">
              <a:lnSpc>
                <a:spcPts val="8598"/>
              </a:lnSpc>
            </a:pPr>
            <a:r>
              <a:rPr lang="en-US" sz="8268" b="1">
                <a:solidFill>
                  <a:srgbClr val="FFFFFF"/>
                </a:solidFill>
                <a:latin typeface="Bebas Neue Bold"/>
                <a:ea typeface="Bebas Neue Bold"/>
                <a:cs typeface="Bebas Neue Bold"/>
                <a:sym typeface="Bebas Neue Bold"/>
              </a:rPr>
              <a:t>ROC AND AUC CURVES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759115" y="-768525"/>
            <a:ext cx="411644" cy="3711546"/>
          </a:xfrm>
          <a:custGeom>
            <a:avLst/>
            <a:gdLst/>
            <a:ahLst/>
            <a:cxnLst/>
            <a:rect l="l" t="t" r="r" b="b"/>
            <a:pathLst>
              <a:path w="411644" h="3711546">
                <a:moveTo>
                  <a:pt x="0" y="0"/>
                </a:moveTo>
                <a:lnTo>
                  <a:pt x="411644" y="0"/>
                </a:lnTo>
                <a:lnTo>
                  <a:pt x="411644" y="3711545"/>
                </a:lnTo>
                <a:lnTo>
                  <a:pt x="0" y="3711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59115" y="1756311"/>
            <a:ext cx="411644" cy="3711546"/>
          </a:xfrm>
          <a:custGeom>
            <a:avLst/>
            <a:gdLst/>
            <a:ahLst/>
            <a:cxnLst/>
            <a:rect l="l" t="t" r="r" b="b"/>
            <a:pathLst>
              <a:path w="411644" h="3711546">
                <a:moveTo>
                  <a:pt x="0" y="0"/>
                </a:moveTo>
                <a:lnTo>
                  <a:pt x="411644" y="0"/>
                </a:lnTo>
                <a:lnTo>
                  <a:pt x="411644" y="3711546"/>
                </a:lnTo>
                <a:lnTo>
                  <a:pt x="0" y="371154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759115" y="4127905"/>
            <a:ext cx="411644" cy="3711546"/>
          </a:xfrm>
          <a:custGeom>
            <a:avLst/>
            <a:gdLst/>
            <a:ahLst/>
            <a:cxnLst/>
            <a:rect l="l" t="t" r="r" b="b"/>
            <a:pathLst>
              <a:path w="411644" h="3711546">
                <a:moveTo>
                  <a:pt x="0" y="0"/>
                </a:moveTo>
                <a:lnTo>
                  <a:pt x="411644" y="0"/>
                </a:lnTo>
                <a:lnTo>
                  <a:pt x="411644" y="3711546"/>
                </a:lnTo>
                <a:lnTo>
                  <a:pt x="0" y="371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967540" y="4589790"/>
            <a:ext cx="8115300" cy="4668510"/>
            <a:chOff x="0" y="0"/>
            <a:chExt cx="1412895" cy="812800"/>
          </a:xfrm>
        </p:grpSpPr>
        <p:sp>
          <p:nvSpPr>
            <p:cNvPr id="6" name="Freeform 6"/>
            <p:cNvSpPr/>
            <p:nvPr/>
          </p:nvSpPr>
          <p:spPr>
            <a:xfrm>
              <a:off x="0" y="0"/>
              <a:ext cx="1412895" cy="812800"/>
            </a:xfrm>
            <a:custGeom>
              <a:avLst/>
              <a:gdLst/>
              <a:ahLst/>
              <a:cxnLst/>
              <a:rect l="l" t="t" r="r" b="b"/>
              <a:pathLst>
                <a:path w="1412895" h="812800">
                  <a:moveTo>
                    <a:pt x="0" y="0"/>
                  </a:moveTo>
                  <a:lnTo>
                    <a:pt x="1412895" y="0"/>
                  </a:lnTo>
                  <a:lnTo>
                    <a:pt x="1412895" y="812800"/>
                  </a:lnTo>
                  <a:lnTo>
                    <a:pt x="0" y="812800"/>
                  </a:lnTo>
                  <a:close/>
                </a:path>
              </a:pathLst>
            </a:custGeom>
            <a:blipFill>
              <a:blip r:embed="rId4"/>
              <a:stretch>
                <a:fillRect t="-8015" b="-8015"/>
              </a:stretch>
            </a:blipFill>
            <a:ln w="104775" cap="sq">
              <a:solidFill>
                <a:srgbClr val="000000"/>
              </a:solidFill>
              <a:prstDash val="solid"/>
              <a:miter/>
            </a:ln>
          </p:spPr>
        </p:sp>
      </p:grpSp>
      <p:grpSp>
        <p:nvGrpSpPr>
          <p:cNvPr id="7" name="Group 7"/>
          <p:cNvGrpSpPr/>
          <p:nvPr/>
        </p:nvGrpSpPr>
        <p:grpSpPr>
          <a:xfrm rot="-5400000">
            <a:off x="13621483" y="3849054"/>
            <a:ext cx="10784208" cy="3086100"/>
            <a:chOff x="0" y="0"/>
            <a:chExt cx="2840285" cy="812800"/>
          </a:xfrm>
        </p:grpSpPr>
        <p:sp>
          <p:nvSpPr>
            <p:cNvPr id="8" name="Freeform 8"/>
            <p:cNvSpPr/>
            <p:nvPr/>
          </p:nvSpPr>
          <p:spPr>
            <a:xfrm>
              <a:off x="0" y="0"/>
              <a:ext cx="2840285" cy="812800"/>
            </a:xfrm>
            <a:custGeom>
              <a:avLst/>
              <a:gdLst/>
              <a:ahLst/>
              <a:cxnLst/>
              <a:rect l="l" t="t" r="r" b="b"/>
              <a:pathLst>
                <a:path w="2840285" h="812800">
                  <a:moveTo>
                    <a:pt x="0" y="0"/>
                  </a:moveTo>
                  <a:lnTo>
                    <a:pt x="2840285" y="0"/>
                  </a:lnTo>
                  <a:lnTo>
                    <a:pt x="2840285" y="812800"/>
                  </a:lnTo>
                  <a:lnTo>
                    <a:pt x="0" y="812800"/>
                  </a:lnTo>
                  <a:close/>
                </a:path>
              </a:pathLst>
            </a:custGeom>
            <a:solidFill>
              <a:srgbClr val="0054C5"/>
            </a:solidFill>
          </p:spPr>
        </p:sp>
        <p:sp>
          <p:nvSpPr>
            <p:cNvPr id="9" name="TextBox 9"/>
            <p:cNvSpPr txBox="1"/>
            <p:nvPr/>
          </p:nvSpPr>
          <p:spPr>
            <a:xfrm>
              <a:off x="0" y="-47625"/>
              <a:ext cx="2840285" cy="860425"/>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9759115" y="6680699"/>
            <a:ext cx="411644" cy="3711546"/>
          </a:xfrm>
          <a:custGeom>
            <a:avLst/>
            <a:gdLst/>
            <a:ahLst/>
            <a:cxnLst/>
            <a:rect l="l" t="t" r="r" b="b"/>
            <a:pathLst>
              <a:path w="411644" h="3711546">
                <a:moveTo>
                  <a:pt x="0" y="0"/>
                </a:moveTo>
                <a:lnTo>
                  <a:pt x="411644" y="0"/>
                </a:lnTo>
                <a:lnTo>
                  <a:pt x="411644" y="3711545"/>
                </a:lnTo>
                <a:lnTo>
                  <a:pt x="0" y="3711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028700" y="1502125"/>
            <a:ext cx="6515100" cy="2410916"/>
          </a:xfrm>
          <a:prstGeom prst="rect">
            <a:avLst/>
          </a:prstGeom>
        </p:spPr>
        <p:txBody>
          <a:bodyPr wrap="square" lIns="0" tIns="0" rIns="0" bIns="0" rtlCol="0" anchor="t">
            <a:spAutoFit/>
          </a:bodyPr>
          <a:lstStyle/>
          <a:p>
            <a:pPr marL="0" lvl="0" indent="0" algn="l">
              <a:lnSpc>
                <a:spcPts val="9437"/>
              </a:lnSpc>
              <a:spcBef>
                <a:spcPct val="0"/>
              </a:spcBef>
            </a:pPr>
            <a:r>
              <a:rPr lang="en-US" sz="9344" dirty="0">
                <a:solidFill>
                  <a:srgbClr val="FFFFFF"/>
                </a:solidFill>
                <a:latin typeface="Impact"/>
                <a:ea typeface="Impact"/>
                <a:cs typeface="Impact"/>
                <a:sym typeface="Impact"/>
              </a:rPr>
              <a:t>K</a:t>
            </a:r>
            <a:r>
              <a:rPr lang="en-US" sz="9344" b="1" u="none" strike="noStrike" dirty="0">
                <a:solidFill>
                  <a:srgbClr val="FFFFFF"/>
                </a:solidFill>
                <a:latin typeface="Impact"/>
                <a:ea typeface="Impact"/>
                <a:cs typeface="Impact"/>
                <a:sym typeface="Impact"/>
              </a:rPr>
              <a:t>EY INSIGHTS FROM EDA</a:t>
            </a:r>
          </a:p>
        </p:txBody>
      </p:sp>
      <p:sp>
        <p:nvSpPr>
          <p:cNvPr id="12" name="TextBox 12"/>
          <p:cNvSpPr txBox="1"/>
          <p:nvPr/>
        </p:nvSpPr>
        <p:spPr>
          <a:xfrm>
            <a:off x="10541121" y="863036"/>
            <a:ext cx="6305869" cy="554079"/>
          </a:xfrm>
          <a:prstGeom prst="rect">
            <a:avLst/>
          </a:prstGeom>
        </p:spPr>
        <p:txBody>
          <a:bodyPr lIns="0" tIns="0" rIns="0" bIns="0" rtlCol="0" anchor="t">
            <a:spAutoFit/>
          </a:bodyPr>
          <a:lstStyle/>
          <a:p>
            <a:pPr marL="0" lvl="0" indent="0" algn="l">
              <a:lnSpc>
                <a:spcPts val="3629"/>
              </a:lnSpc>
              <a:spcBef>
                <a:spcPct val="0"/>
              </a:spcBef>
            </a:pPr>
            <a:r>
              <a:rPr lang="en-US" sz="3593">
                <a:solidFill>
                  <a:srgbClr val="FFFFFF"/>
                </a:solidFill>
                <a:latin typeface="Impact"/>
                <a:ea typeface="Impact"/>
                <a:cs typeface="Impact"/>
                <a:sym typeface="Impact"/>
              </a:rPr>
              <a:t>TR</a:t>
            </a:r>
            <a:r>
              <a:rPr lang="en-US" sz="3593" b="1" u="none" strike="noStrike">
                <a:solidFill>
                  <a:srgbClr val="FFFFFF"/>
                </a:solidFill>
                <a:latin typeface="Impact"/>
                <a:ea typeface="Impact"/>
                <a:cs typeface="Impact"/>
                <a:sym typeface="Impact"/>
              </a:rPr>
              <a:t>ANSACTION TYPE PATTERNS</a:t>
            </a:r>
          </a:p>
        </p:txBody>
      </p:sp>
      <p:sp>
        <p:nvSpPr>
          <p:cNvPr id="13" name="TextBox 13"/>
          <p:cNvSpPr txBox="1"/>
          <p:nvPr/>
        </p:nvSpPr>
        <p:spPr>
          <a:xfrm>
            <a:off x="10408884" y="1379015"/>
            <a:ext cx="6825248" cy="1564005"/>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FFFFFF"/>
                </a:solidFill>
                <a:latin typeface="Gotham"/>
                <a:ea typeface="Gotham"/>
                <a:cs typeface="Gotham"/>
                <a:sym typeface="Gotham"/>
              </a:rPr>
              <a:t>F</a:t>
            </a:r>
            <a:r>
              <a:rPr lang="en-US" sz="1800" u="none" strike="noStrike">
                <a:solidFill>
                  <a:srgbClr val="FFFFFF"/>
                </a:solidFill>
                <a:latin typeface="Gotham"/>
                <a:ea typeface="Gotham"/>
                <a:cs typeface="Gotham"/>
                <a:sym typeface="Gotham"/>
              </a:rPr>
              <a:t>raudulent transactions are predominantly associated with the </a:t>
            </a:r>
            <a:r>
              <a:rPr lang="en-US" sz="1800" b="1" u="none" strike="noStrike">
                <a:solidFill>
                  <a:srgbClr val="FFFFFF"/>
                </a:solidFill>
                <a:latin typeface="Gotham Bold"/>
                <a:ea typeface="Gotham Bold"/>
                <a:cs typeface="Gotham Bold"/>
                <a:sym typeface="Gotham Bold"/>
              </a:rPr>
              <a:t>TRANSFER</a:t>
            </a:r>
            <a:r>
              <a:rPr lang="en-US" sz="1800" u="none" strike="noStrike">
                <a:solidFill>
                  <a:srgbClr val="FFFFFF"/>
                </a:solidFill>
                <a:latin typeface="Gotham"/>
                <a:ea typeface="Gotham"/>
                <a:cs typeface="Gotham"/>
                <a:sym typeface="Gotham"/>
              </a:rPr>
              <a:t> and </a:t>
            </a:r>
            <a:r>
              <a:rPr lang="en-US" sz="1800" b="1" u="none" strike="noStrike">
                <a:solidFill>
                  <a:srgbClr val="FFFFFF"/>
                </a:solidFill>
                <a:latin typeface="Gotham Bold"/>
                <a:ea typeface="Gotham Bold"/>
                <a:cs typeface="Gotham Bold"/>
                <a:sym typeface="Gotham Bold"/>
              </a:rPr>
              <a:t>CASH_OUT</a:t>
            </a:r>
            <a:r>
              <a:rPr lang="en-US" sz="1800" u="none" strike="noStrike">
                <a:solidFill>
                  <a:srgbClr val="FFFFFF"/>
                </a:solidFill>
                <a:latin typeface="Gotham"/>
                <a:ea typeface="Gotham"/>
                <a:cs typeface="Gotham"/>
                <a:sym typeface="Gotham"/>
              </a:rPr>
              <a:t> transaction types.</a:t>
            </a:r>
          </a:p>
          <a:p>
            <a:pPr marL="388620" lvl="1" indent="-194310" algn="l">
              <a:lnSpc>
                <a:spcPts val="2520"/>
              </a:lnSpc>
              <a:spcBef>
                <a:spcPct val="0"/>
              </a:spcBef>
              <a:buFont typeface="Arial"/>
              <a:buChar char="•"/>
            </a:pPr>
            <a:r>
              <a:rPr lang="en-US" sz="1800" u="none" strike="noStrike">
                <a:solidFill>
                  <a:srgbClr val="FFFFFF"/>
                </a:solidFill>
                <a:latin typeface="Gotham"/>
                <a:ea typeface="Gotham"/>
                <a:cs typeface="Gotham"/>
                <a:sym typeface="Gotham"/>
              </a:rPr>
              <a:t>These types are commonly exploited for unauthorized fund movements.</a:t>
            </a:r>
          </a:p>
          <a:p>
            <a:pPr marL="0" lvl="1" indent="0" algn="l">
              <a:lnSpc>
                <a:spcPts val="2520"/>
              </a:lnSpc>
              <a:spcBef>
                <a:spcPct val="0"/>
              </a:spcBef>
            </a:pPr>
            <a:endParaRPr lang="en-US" sz="1800" u="none" strike="noStrike">
              <a:solidFill>
                <a:srgbClr val="FFFFFF"/>
              </a:solidFill>
              <a:latin typeface="Gotham"/>
              <a:ea typeface="Gotham"/>
              <a:cs typeface="Gotham"/>
              <a:sym typeface="Gotham"/>
            </a:endParaRPr>
          </a:p>
        </p:txBody>
      </p:sp>
      <p:sp>
        <p:nvSpPr>
          <p:cNvPr id="14" name="TextBox 14"/>
          <p:cNvSpPr txBox="1"/>
          <p:nvPr/>
        </p:nvSpPr>
        <p:spPr>
          <a:xfrm>
            <a:off x="10408884" y="3386610"/>
            <a:ext cx="6517106" cy="554079"/>
          </a:xfrm>
          <a:prstGeom prst="rect">
            <a:avLst/>
          </a:prstGeom>
        </p:spPr>
        <p:txBody>
          <a:bodyPr lIns="0" tIns="0" rIns="0" bIns="0" rtlCol="0" anchor="t">
            <a:spAutoFit/>
          </a:bodyPr>
          <a:lstStyle/>
          <a:p>
            <a:pPr marL="0" lvl="0" indent="0" algn="l">
              <a:lnSpc>
                <a:spcPts val="3629"/>
              </a:lnSpc>
              <a:spcBef>
                <a:spcPct val="0"/>
              </a:spcBef>
            </a:pPr>
            <a:r>
              <a:rPr lang="en-US" sz="3593">
                <a:solidFill>
                  <a:srgbClr val="FFFFFF"/>
                </a:solidFill>
                <a:latin typeface="Impact"/>
                <a:ea typeface="Impact"/>
                <a:cs typeface="Impact"/>
                <a:sym typeface="Impact"/>
              </a:rPr>
              <a:t>RECEIVER’S BALANCE BEHAVIOR</a:t>
            </a:r>
          </a:p>
        </p:txBody>
      </p:sp>
      <p:sp>
        <p:nvSpPr>
          <p:cNvPr id="15" name="TextBox 15"/>
          <p:cNvSpPr txBox="1"/>
          <p:nvPr/>
        </p:nvSpPr>
        <p:spPr>
          <a:xfrm>
            <a:off x="10408884" y="3872846"/>
            <a:ext cx="6384870" cy="1564005"/>
          </a:xfrm>
          <a:prstGeom prst="rect">
            <a:avLst/>
          </a:prstGeom>
        </p:spPr>
        <p:txBody>
          <a:bodyPr lIns="0" tIns="0" rIns="0" bIns="0" rtlCol="0" anchor="t">
            <a:spAutoFit/>
          </a:bodyPr>
          <a:lstStyle/>
          <a:p>
            <a:pPr marL="388620" lvl="1" indent="-194310" algn="l">
              <a:lnSpc>
                <a:spcPts val="2520"/>
              </a:lnSpc>
              <a:buFont typeface="Arial"/>
              <a:buChar char="•"/>
            </a:pPr>
            <a:r>
              <a:rPr lang="en-US" sz="1800">
                <a:solidFill>
                  <a:srgbClr val="FFFFFF"/>
                </a:solidFill>
                <a:latin typeface="Gotham"/>
                <a:ea typeface="Gotham"/>
                <a:cs typeface="Gotham"/>
                <a:sym typeface="Gotham"/>
              </a:rPr>
              <a:t>I</a:t>
            </a:r>
            <a:r>
              <a:rPr lang="en-US" sz="1800" u="none" strike="noStrike">
                <a:solidFill>
                  <a:srgbClr val="FFFFFF"/>
                </a:solidFill>
                <a:latin typeface="Gotham"/>
                <a:ea typeface="Gotham"/>
                <a:cs typeface="Gotham"/>
                <a:sym typeface="Gotham"/>
              </a:rPr>
              <a:t>n many fraud cases, the receiver’s balance remains unchanged after the transaction.</a:t>
            </a:r>
          </a:p>
          <a:p>
            <a:pPr marL="388620" lvl="1" indent="-194310" algn="l">
              <a:lnSpc>
                <a:spcPts val="2520"/>
              </a:lnSpc>
              <a:buFont typeface="Arial"/>
              <a:buChar char="•"/>
            </a:pPr>
            <a:r>
              <a:rPr lang="en-US" sz="1800" u="none" strike="noStrike">
                <a:solidFill>
                  <a:srgbClr val="FFFFFF"/>
                </a:solidFill>
                <a:latin typeface="Gotham"/>
                <a:ea typeface="Gotham"/>
                <a:cs typeface="Gotham"/>
                <a:sym typeface="Gotham"/>
              </a:rPr>
              <a:t>This suggests that the receiver account may be fictitious or inactive, Aa fraudulent transfer.</a:t>
            </a:r>
          </a:p>
          <a:p>
            <a:pPr algn="l">
              <a:lnSpc>
                <a:spcPts val="2520"/>
              </a:lnSpc>
            </a:pPr>
            <a:endParaRPr lang="en-US" sz="1800" u="none" strike="noStrike">
              <a:solidFill>
                <a:srgbClr val="FFFFFF"/>
              </a:solidFill>
              <a:latin typeface="Gotham"/>
              <a:ea typeface="Gotham"/>
              <a:cs typeface="Gotham"/>
              <a:sym typeface="Gotham"/>
            </a:endParaRPr>
          </a:p>
        </p:txBody>
      </p:sp>
      <p:sp>
        <p:nvSpPr>
          <p:cNvPr id="16" name="TextBox 16"/>
          <p:cNvSpPr txBox="1"/>
          <p:nvPr/>
        </p:nvSpPr>
        <p:spPr>
          <a:xfrm>
            <a:off x="10408884" y="5701876"/>
            <a:ext cx="6517106" cy="554079"/>
          </a:xfrm>
          <a:prstGeom prst="rect">
            <a:avLst/>
          </a:prstGeom>
        </p:spPr>
        <p:txBody>
          <a:bodyPr lIns="0" tIns="0" rIns="0" bIns="0" rtlCol="0" anchor="t">
            <a:spAutoFit/>
          </a:bodyPr>
          <a:lstStyle/>
          <a:p>
            <a:pPr marL="0" lvl="0" indent="0" algn="l">
              <a:lnSpc>
                <a:spcPts val="3629"/>
              </a:lnSpc>
              <a:spcBef>
                <a:spcPct val="0"/>
              </a:spcBef>
            </a:pPr>
            <a:r>
              <a:rPr lang="en-US" sz="3593">
                <a:solidFill>
                  <a:srgbClr val="FFFFFF"/>
                </a:solidFill>
                <a:latin typeface="Impact"/>
                <a:ea typeface="Impact"/>
                <a:cs typeface="Impact"/>
                <a:sym typeface="Impact"/>
              </a:rPr>
              <a:t>BALANCE DISCREPANCY SIGNALS</a:t>
            </a:r>
          </a:p>
        </p:txBody>
      </p:sp>
      <p:sp>
        <p:nvSpPr>
          <p:cNvPr id="17" name="TextBox 17"/>
          <p:cNvSpPr txBox="1"/>
          <p:nvPr/>
        </p:nvSpPr>
        <p:spPr>
          <a:xfrm>
            <a:off x="10408884" y="6275446"/>
            <a:ext cx="7126027" cy="1564005"/>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FFFFFF"/>
                </a:solidFill>
                <a:latin typeface="Gotham"/>
                <a:ea typeface="Gotham"/>
                <a:cs typeface="Gotham"/>
                <a:sym typeface="Gotham"/>
              </a:rPr>
              <a:t>Large</a:t>
            </a:r>
            <a:r>
              <a:rPr lang="en-US" sz="1800" u="none" strike="noStrike">
                <a:solidFill>
                  <a:srgbClr val="FFFFFF"/>
                </a:solidFill>
                <a:latin typeface="Gotham"/>
                <a:ea typeface="Gotham"/>
                <a:cs typeface="Gotham"/>
                <a:sym typeface="Gotham"/>
              </a:rPr>
              <a:t> differences between the sender’s old and new balance, especially when not reflected on the receiver’s side, often signal fraud.</a:t>
            </a:r>
          </a:p>
          <a:p>
            <a:pPr marL="388620" lvl="1" indent="-194310" algn="l">
              <a:lnSpc>
                <a:spcPts val="2520"/>
              </a:lnSpc>
              <a:spcBef>
                <a:spcPct val="0"/>
              </a:spcBef>
              <a:buFont typeface="Arial"/>
              <a:buChar char="•"/>
            </a:pPr>
            <a:r>
              <a:rPr lang="en-US" sz="1800" u="none" strike="noStrike">
                <a:solidFill>
                  <a:srgbClr val="FFFFFF"/>
                </a:solidFill>
                <a:latin typeface="Gotham"/>
                <a:ea typeface="Gotham"/>
                <a:cs typeface="Gotham"/>
                <a:sym typeface="Gotham"/>
              </a:rPr>
              <a:t>These imbalances are red flags in fraudulent transactions.</a:t>
            </a:r>
          </a:p>
          <a:p>
            <a:pPr algn="l">
              <a:lnSpc>
                <a:spcPts val="2520"/>
              </a:lnSpc>
              <a:spcBef>
                <a:spcPct val="0"/>
              </a:spcBef>
            </a:pPr>
            <a:endParaRPr lang="en-US" sz="1800" u="none" strike="noStrike">
              <a:solidFill>
                <a:srgbClr val="FFFFFF"/>
              </a:solidFill>
              <a:latin typeface="Gotham"/>
              <a:ea typeface="Gotham"/>
              <a:cs typeface="Gotham"/>
              <a:sym typeface="Gotham"/>
            </a:endParaRPr>
          </a:p>
        </p:txBody>
      </p:sp>
      <p:sp>
        <p:nvSpPr>
          <p:cNvPr id="18" name="TextBox 18"/>
          <p:cNvSpPr txBox="1"/>
          <p:nvPr/>
        </p:nvSpPr>
        <p:spPr>
          <a:xfrm>
            <a:off x="10408884" y="8287126"/>
            <a:ext cx="6517106" cy="554079"/>
          </a:xfrm>
          <a:prstGeom prst="rect">
            <a:avLst/>
          </a:prstGeom>
        </p:spPr>
        <p:txBody>
          <a:bodyPr lIns="0" tIns="0" rIns="0" bIns="0" rtlCol="0" anchor="t">
            <a:spAutoFit/>
          </a:bodyPr>
          <a:lstStyle/>
          <a:p>
            <a:pPr marL="0" lvl="0" indent="0" algn="l">
              <a:lnSpc>
                <a:spcPts val="3629"/>
              </a:lnSpc>
              <a:spcBef>
                <a:spcPct val="0"/>
              </a:spcBef>
            </a:pPr>
            <a:r>
              <a:rPr lang="en-US" sz="3593">
                <a:solidFill>
                  <a:srgbClr val="FFFFFF"/>
                </a:solidFill>
                <a:latin typeface="Impact"/>
                <a:ea typeface="Impact"/>
                <a:cs typeface="Impact"/>
                <a:sym typeface="Impact"/>
              </a:rPr>
              <a:t>TRANSACTION AMOUNT INSIGHTS</a:t>
            </a:r>
          </a:p>
        </p:txBody>
      </p:sp>
      <p:sp>
        <p:nvSpPr>
          <p:cNvPr id="19" name="TextBox 19"/>
          <p:cNvSpPr txBox="1"/>
          <p:nvPr/>
        </p:nvSpPr>
        <p:spPr>
          <a:xfrm>
            <a:off x="10408884" y="8772901"/>
            <a:ext cx="7126027" cy="1564005"/>
          </a:xfrm>
          <a:prstGeom prst="rect">
            <a:avLst/>
          </a:prstGeom>
        </p:spPr>
        <p:txBody>
          <a:bodyPr lIns="0" tIns="0" rIns="0" bIns="0" rtlCol="0" anchor="t">
            <a:spAutoFit/>
          </a:bodyPr>
          <a:lstStyle/>
          <a:p>
            <a:pPr marL="388620" lvl="1" indent="-194310" algn="l">
              <a:lnSpc>
                <a:spcPts val="2520"/>
              </a:lnSpc>
              <a:spcBef>
                <a:spcPct val="0"/>
              </a:spcBef>
              <a:buFont typeface="Arial"/>
              <a:buChar char="•"/>
            </a:pPr>
            <a:r>
              <a:rPr lang="en-US" sz="1800">
                <a:solidFill>
                  <a:srgbClr val="FFFFFF"/>
                </a:solidFill>
                <a:latin typeface="Gotham"/>
                <a:ea typeface="Gotham"/>
                <a:cs typeface="Gotham"/>
                <a:sym typeface="Gotham"/>
              </a:rPr>
              <a:t>Frau</a:t>
            </a:r>
            <a:r>
              <a:rPr lang="en-US" sz="1800" u="none" strike="noStrike">
                <a:solidFill>
                  <a:srgbClr val="FFFFFF"/>
                </a:solidFill>
                <a:latin typeface="Gotham"/>
                <a:ea typeface="Gotham"/>
                <a:cs typeface="Gotham"/>
                <a:sym typeface="Gotham"/>
              </a:rPr>
              <a:t>d cases are more frequently observed in medium to high-value transactions.</a:t>
            </a:r>
          </a:p>
          <a:p>
            <a:pPr marL="388620" lvl="1" indent="-194310" algn="l">
              <a:lnSpc>
                <a:spcPts val="2520"/>
              </a:lnSpc>
              <a:spcBef>
                <a:spcPct val="0"/>
              </a:spcBef>
              <a:buFont typeface="Arial"/>
              <a:buChar char="•"/>
            </a:pPr>
            <a:r>
              <a:rPr lang="en-US" sz="1800" u="none" strike="noStrike">
                <a:solidFill>
                  <a:srgbClr val="FFFFFF"/>
                </a:solidFill>
                <a:latin typeface="Gotham"/>
                <a:ea typeface="Gotham"/>
                <a:cs typeface="Gotham"/>
                <a:sym typeface="Gotham"/>
              </a:rPr>
              <a:t>Low-value transactions are less likely to be fraudulent, making amount size a significant risk indicator.</a:t>
            </a:r>
          </a:p>
          <a:p>
            <a:pPr algn="l">
              <a:lnSpc>
                <a:spcPts val="2520"/>
              </a:lnSpc>
              <a:spcBef>
                <a:spcPct val="0"/>
              </a:spcBef>
            </a:pPr>
            <a:endParaRPr lang="en-US" sz="1800" u="none" strike="noStrike">
              <a:solidFill>
                <a:srgbClr val="FFFFFF"/>
              </a:solidFill>
              <a:latin typeface="Gotham"/>
              <a:ea typeface="Gotham"/>
              <a:cs typeface="Gotham"/>
              <a:sym typeface="Gotha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030824" y="-83338"/>
            <a:ext cx="7257176" cy="10370338"/>
            <a:chOff x="0" y="0"/>
            <a:chExt cx="1911355" cy="2731282"/>
          </a:xfrm>
        </p:grpSpPr>
        <p:sp>
          <p:nvSpPr>
            <p:cNvPr id="3" name="Freeform 3"/>
            <p:cNvSpPr/>
            <p:nvPr/>
          </p:nvSpPr>
          <p:spPr>
            <a:xfrm>
              <a:off x="0" y="0"/>
              <a:ext cx="1911355" cy="2731283"/>
            </a:xfrm>
            <a:custGeom>
              <a:avLst/>
              <a:gdLst/>
              <a:ahLst/>
              <a:cxnLst/>
              <a:rect l="l" t="t" r="r" b="b"/>
              <a:pathLst>
                <a:path w="1911355" h="2731283">
                  <a:moveTo>
                    <a:pt x="0" y="0"/>
                  </a:moveTo>
                  <a:lnTo>
                    <a:pt x="1911355" y="0"/>
                  </a:lnTo>
                  <a:lnTo>
                    <a:pt x="1911355" y="2731283"/>
                  </a:lnTo>
                  <a:lnTo>
                    <a:pt x="0" y="2731283"/>
                  </a:lnTo>
                  <a:close/>
                </a:path>
              </a:pathLst>
            </a:custGeom>
            <a:solidFill>
              <a:srgbClr val="F7FBFF"/>
            </a:solidFill>
          </p:spPr>
        </p:sp>
        <p:sp>
          <p:nvSpPr>
            <p:cNvPr id="4" name="TextBox 4"/>
            <p:cNvSpPr txBox="1"/>
            <p:nvPr/>
          </p:nvSpPr>
          <p:spPr>
            <a:xfrm>
              <a:off x="0" y="-76200"/>
              <a:ext cx="1911355" cy="2807482"/>
            </a:xfrm>
            <a:prstGeom prst="rect">
              <a:avLst/>
            </a:prstGeom>
          </p:spPr>
          <p:txBody>
            <a:bodyPr lIns="50800" tIns="50800" rIns="50800" bIns="50800" rtlCol="0" anchor="ctr"/>
            <a:lstStyle/>
            <a:p>
              <a:pPr algn="ctr">
                <a:lnSpc>
                  <a:spcPts val="3443"/>
                </a:lnSpc>
              </a:pPr>
              <a:endParaRPr/>
            </a:p>
          </p:txBody>
        </p:sp>
      </p:grpSp>
      <p:sp>
        <p:nvSpPr>
          <p:cNvPr id="5" name="Freeform 5"/>
          <p:cNvSpPr/>
          <p:nvPr/>
        </p:nvSpPr>
        <p:spPr>
          <a:xfrm>
            <a:off x="12099399" y="2558693"/>
            <a:ext cx="5572211" cy="5975562"/>
          </a:xfrm>
          <a:custGeom>
            <a:avLst/>
            <a:gdLst/>
            <a:ahLst/>
            <a:cxnLst/>
            <a:rect l="l" t="t" r="r" b="b"/>
            <a:pathLst>
              <a:path w="5572211" h="5975562">
                <a:moveTo>
                  <a:pt x="0" y="0"/>
                </a:moveTo>
                <a:lnTo>
                  <a:pt x="5572211" y="0"/>
                </a:lnTo>
                <a:lnTo>
                  <a:pt x="5572211" y="5975562"/>
                </a:lnTo>
                <a:lnTo>
                  <a:pt x="0" y="5975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099399" y="4064454"/>
            <a:ext cx="5572211" cy="5975562"/>
          </a:xfrm>
          <a:custGeom>
            <a:avLst/>
            <a:gdLst/>
            <a:ahLst/>
            <a:cxnLst/>
            <a:rect l="l" t="t" r="r" b="b"/>
            <a:pathLst>
              <a:path w="5572211" h="5975562">
                <a:moveTo>
                  <a:pt x="0" y="0"/>
                </a:moveTo>
                <a:lnTo>
                  <a:pt x="5572211" y="0"/>
                </a:lnTo>
                <a:lnTo>
                  <a:pt x="5572211" y="5975562"/>
                </a:lnTo>
                <a:lnTo>
                  <a:pt x="0" y="5975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4253828" y="78184"/>
            <a:ext cx="10122536" cy="1636316"/>
          </a:xfrm>
          <a:prstGeom prst="rect">
            <a:avLst/>
          </a:prstGeom>
        </p:spPr>
        <p:txBody>
          <a:bodyPr lIns="0" tIns="0" rIns="0" bIns="0" rtlCol="0" anchor="t">
            <a:spAutoFit/>
          </a:bodyPr>
          <a:lstStyle/>
          <a:p>
            <a:pPr algn="l">
              <a:lnSpc>
                <a:spcPts val="12008"/>
              </a:lnSpc>
            </a:pPr>
            <a:r>
              <a:rPr lang="en-US" sz="10263" b="1" u="sng" dirty="0">
                <a:solidFill>
                  <a:srgbClr val="FFFFFF"/>
                </a:solidFill>
                <a:latin typeface="Poppins Bold"/>
                <a:ea typeface="Poppins Bold"/>
                <a:cs typeface="Poppins Bold"/>
                <a:sym typeface="Poppins Bold"/>
              </a:rPr>
              <a:t>CONCLUSI</a:t>
            </a:r>
            <a:r>
              <a:rPr lang="en-US" sz="10263" b="1" u="sng" dirty="0">
                <a:solidFill>
                  <a:srgbClr val="000000"/>
                </a:solidFill>
                <a:latin typeface="Poppins Bold"/>
                <a:ea typeface="Poppins Bold"/>
                <a:cs typeface="Poppins Bold"/>
                <a:sym typeface="Poppins Bold"/>
              </a:rPr>
              <a:t>ON</a:t>
            </a:r>
          </a:p>
        </p:txBody>
      </p:sp>
      <p:sp>
        <p:nvSpPr>
          <p:cNvPr id="8" name="TextBox 8"/>
          <p:cNvSpPr txBox="1"/>
          <p:nvPr/>
        </p:nvSpPr>
        <p:spPr>
          <a:xfrm>
            <a:off x="1028700" y="2787520"/>
            <a:ext cx="9553067" cy="2355980"/>
          </a:xfrm>
          <a:prstGeom prst="rect">
            <a:avLst/>
          </a:prstGeom>
        </p:spPr>
        <p:txBody>
          <a:bodyPr lIns="0" tIns="0" rIns="0" bIns="0" rtlCol="0" anchor="t">
            <a:spAutoFit/>
          </a:bodyPr>
          <a:lstStyle/>
          <a:p>
            <a:pPr algn="l">
              <a:lnSpc>
                <a:spcPts val="3096"/>
              </a:lnSpc>
            </a:pPr>
            <a:r>
              <a:rPr lang="en-US" sz="2602">
                <a:solidFill>
                  <a:srgbClr val="FFFFFF"/>
                </a:solidFill>
                <a:latin typeface="Poppins"/>
                <a:ea typeface="Poppins"/>
                <a:cs typeface="Poppins"/>
                <a:sym typeface="Poppins"/>
              </a:rPr>
              <a:t>This project focused on building a robust and accurate machine learning model to detect fraudulent financial transactions. After evaluating multiple algorithms—including Logistic Regression, Random Forest, LightGBM, and XGBoost—the XGBoost Classifier emerged as the best performer.</a:t>
            </a:r>
          </a:p>
        </p:txBody>
      </p:sp>
      <p:sp>
        <p:nvSpPr>
          <p:cNvPr id="9" name="TextBox 9"/>
          <p:cNvSpPr txBox="1"/>
          <p:nvPr/>
        </p:nvSpPr>
        <p:spPr>
          <a:xfrm>
            <a:off x="1028700" y="2155786"/>
            <a:ext cx="5926517" cy="566337"/>
          </a:xfrm>
          <a:prstGeom prst="rect">
            <a:avLst/>
          </a:prstGeom>
        </p:spPr>
        <p:txBody>
          <a:bodyPr lIns="0" tIns="0" rIns="0" bIns="0" rtlCol="0" anchor="t">
            <a:spAutoFit/>
          </a:bodyPr>
          <a:lstStyle/>
          <a:p>
            <a:pPr algn="l">
              <a:lnSpc>
                <a:spcPts val="4264"/>
              </a:lnSpc>
            </a:pPr>
            <a:r>
              <a:rPr lang="en-US" sz="3644" b="1">
                <a:solidFill>
                  <a:srgbClr val="FFFFFF"/>
                </a:solidFill>
                <a:latin typeface="Poppins Bold"/>
                <a:ea typeface="Poppins Bold"/>
                <a:cs typeface="Poppins Bold"/>
                <a:sym typeface="Poppins Bold"/>
              </a:rPr>
              <a:t>SUMMARY</a:t>
            </a:r>
          </a:p>
        </p:txBody>
      </p:sp>
      <p:sp>
        <p:nvSpPr>
          <p:cNvPr id="10" name="TextBox 10"/>
          <p:cNvSpPr txBox="1"/>
          <p:nvPr/>
        </p:nvSpPr>
        <p:spPr>
          <a:xfrm>
            <a:off x="12775868" y="1713996"/>
            <a:ext cx="4483432" cy="566337"/>
          </a:xfrm>
          <a:prstGeom prst="rect">
            <a:avLst/>
          </a:prstGeom>
        </p:spPr>
        <p:txBody>
          <a:bodyPr lIns="0" tIns="0" rIns="0" bIns="0" rtlCol="0" anchor="t">
            <a:spAutoFit/>
          </a:bodyPr>
          <a:lstStyle/>
          <a:p>
            <a:pPr algn="l">
              <a:lnSpc>
                <a:spcPts val="4264"/>
              </a:lnSpc>
            </a:pPr>
            <a:r>
              <a:rPr lang="en-US" sz="3644" b="1">
                <a:solidFill>
                  <a:srgbClr val="000000"/>
                </a:solidFill>
                <a:latin typeface="Poppins Bold"/>
                <a:ea typeface="Poppins Bold"/>
                <a:cs typeface="Poppins Bold"/>
                <a:sym typeface="Poppins Bold"/>
              </a:rPr>
              <a:t>--WHY XGBoost--</a:t>
            </a:r>
          </a:p>
        </p:txBody>
      </p:sp>
      <p:sp>
        <p:nvSpPr>
          <p:cNvPr id="11" name="TextBox 11"/>
          <p:cNvSpPr txBox="1"/>
          <p:nvPr/>
        </p:nvSpPr>
        <p:spPr>
          <a:xfrm>
            <a:off x="13250129" y="2698226"/>
            <a:ext cx="3270751" cy="888412"/>
          </a:xfrm>
          <a:prstGeom prst="rect">
            <a:avLst/>
          </a:prstGeom>
        </p:spPr>
        <p:txBody>
          <a:bodyPr lIns="0" tIns="0" rIns="0" bIns="0" rtlCol="0" anchor="t">
            <a:spAutoFit/>
          </a:bodyPr>
          <a:lstStyle/>
          <a:p>
            <a:pPr algn="ctr">
              <a:lnSpc>
                <a:spcPts val="3532"/>
              </a:lnSpc>
            </a:pPr>
            <a:r>
              <a:rPr lang="en-US" sz="2523" b="1">
                <a:solidFill>
                  <a:srgbClr val="F6F3F1"/>
                </a:solidFill>
                <a:latin typeface="Canva Sans Bold"/>
                <a:ea typeface="Canva Sans Bold"/>
                <a:cs typeface="Canva Sans Bold"/>
                <a:sym typeface="Canva Sans Bold"/>
              </a:rPr>
              <a:t>Handles Imbalanced Data Efficiently</a:t>
            </a:r>
          </a:p>
        </p:txBody>
      </p:sp>
      <p:sp>
        <p:nvSpPr>
          <p:cNvPr id="12" name="TextBox 12"/>
          <p:cNvSpPr txBox="1"/>
          <p:nvPr/>
        </p:nvSpPr>
        <p:spPr>
          <a:xfrm>
            <a:off x="13250129" y="4485724"/>
            <a:ext cx="3270751" cy="440737"/>
          </a:xfrm>
          <a:prstGeom prst="rect">
            <a:avLst/>
          </a:prstGeom>
        </p:spPr>
        <p:txBody>
          <a:bodyPr lIns="0" tIns="0" rIns="0" bIns="0" rtlCol="0" anchor="t">
            <a:spAutoFit/>
          </a:bodyPr>
          <a:lstStyle/>
          <a:p>
            <a:pPr algn="ctr">
              <a:lnSpc>
                <a:spcPts val="3532"/>
              </a:lnSpc>
            </a:pPr>
            <a:r>
              <a:rPr lang="en-US" sz="2523" b="1">
                <a:solidFill>
                  <a:srgbClr val="F6F3F1"/>
                </a:solidFill>
                <a:latin typeface="Canva Sans Bold"/>
                <a:ea typeface="Canva Sans Bold"/>
                <a:cs typeface="Canva Sans Bold"/>
                <a:sym typeface="Canva Sans Bold"/>
              </a:rPr>
              <a:t>Regularization</a:t>
            </a:r>
          </a:p>
        </p:txBody>
      </p:sp>
      <p:sp>
        <p:nvSpPr>
          <p:cNvPr id="13" name="TextBox 13"/>
          <p:cNvSpPr txBox="1"/>
          <p:nvPr/>
        </p:nvSpPr>
        <p:spPr>
          <a:xfrm>
            <a:off x="13250129" y="6050411"/>
            <a:ext cx="3456290" cy="440737"/>
          </a:xfrm>
          <a:prstGeom prst="rect">
            <a:avLst/>
          </a:prstGeom>
        </p:spPr>
        <p:txBody>
          <a:bodyPr lIns="0" tIns="0" rIns="0" bIns="0" rtlCol="0" anchor="t">
            <a:spAutoFit/>
          </a:bodyPr>
          <a:lstStyle/>
          <a:p>
            <a:pPr algn="ctr">
              <a:lnSpc>
                <a:spcPts val="3532"/>
              </a:lnSpc>
            </a:pPr>
            <a:r>
              <a:rPr lang="en-US" sz="2523" b="1">
                <a:solidFill>
                  <a:srgbClr val="F6F3F1"/>
                </a:solidFill>
                <a:latin typeface="Canva Sans Bold"/>
                <a:ea typeface="Canva Sans Bold"/>
                <a:cs typeface="Canva Sans Bold"/>
                <a:sym typeface="Canva Sans Bold"/>
              </a:rPr>
              <a:t>Speed and Scalability</a:t>
            </a:r>
          </a:p>
        </p:txBody>
      </p:sp>
      <p:sp>
        <p:nvSpPr>
          <p:cNvPr id="14" name="TextBox 14"/>
          <p:cNvSpPr txBox="1"/>
          <p:nvPr/>
        </p:nvSpPr>
        <p:spPr>
          <a:xfrm>
            <a:off x="13250129" y="7342608"/>
            <a:ext cx="3270751" cy="888412"/>
          </a:xfrm>
          <a:prstGeom prst="rect">
            <a:avLst/>
          </a:prstGeom>
        </p:spPr>
        <p:txBody>
          <a:bodyPr lIns="0" tIns="0" rIns="0" bIns="0" rtlCol="0" anchor="t">
            <a:spAutoFit/>
          </a:bodyPr>
          <a:lstStyle/>
          <a:p>
            <a:pPr algn="ctr">
              <a:lnSpc>
                <a:spcPts val="3532"/>
              </a:lnSpc>
            </a:pPr>
            <a:r>
              <a:rPr lang="en-US" sz="2523" b="1">
                <a:solidFill>
                  <a:srgbClr val="F6F3F1"/>
                </a:solidFill>
                <a:latin typeface="Canva Sans Bold"/>
                <a:ea typeface="Canva Sans Bold"/>
                <a:cs typeface="Canva Sans Bold"/>
                <a:sym typeface="Canva Sans Bold"/>
              </a:rPr>
              <a:t>Feature Importance &amp; Interpretability</a:t>
            </a:r>
          </a:p>
        </p:txBody>
      </p:sp>
      <p:sp>
        <p:nvSpPr>
          <p:cNvPr id="15" name="TextBox 15"/>
          <p:cNvSpPr txBox="1"/>
          <p:nvPr/>
        </p:nvSpPr>
        <p:spPr>
          <a:xfrm>
            <a:off x="13250129" y="8954921"/>
            <a:ext cx="3270751" cy="888412"/>
          </a:xfrm>
          <a:prstGeom prst="rect">
            <a:avLst/>
          </a:prstGeom>
        </p:spPr>
        <p:txBody>
          <a:bodyPr lIns="0" tIns="0" rIns="0" bIns="0" rtlCol="0" anchor="t">
            <a:spAutoFit/>
          </a:bodyPr>
          <a:lstStyle/>
          <a:p>
            <a:pPr algn="ctr">
              <a:lnSpc>
                <a:spcPts val="3532"/>
              </a:lnSpc>
            </a:pPr>
            <a:r>
              <a:rPr lang="en-US" sz="2523" b="1">
                <a:solidFill>
                  <a:srgbClr val="F6F3F1"/>
                </a:solidFill>
                <a:latin typeface="Canva Sans Bold"/>
                <a:ea typeface="Canva Sans Bold"/>
                <a:cs typeface="Canva Sans Bold"/>
                <a:sym typeface="Canva Sans Bold"/>
              </a:rPr>
              <a:t>Consistent Accuracy Across Folds</a:t>
            </a:r>
          </a:p>
        </p:txBody>
      </p:sp>
      <p:sp>
        <p:nvSpPr>
          <p:cNvPr id="16" name="TextBox 16"/>
          <p:cNvSpPr txBox="1"/>
          <p:nvPr/>
        </p:nvSpPr>
        <p:spPr>
          <a:xfrm>
            <a:off x="1028700" y="5723011"/>
            <a:ext cx="9553067" cy="3041780"/>
          </a:xfrm>
          <a:prstGeom prst="rect">
            <a:avLst/>
          </a:prstGeom>
        </p:spPr>
        <p:txBody>
          <a:bodyPr lIns="0" tIns="0" rIns="0" bIns="0" rtlCol="0" anchor="t">
            <a:spAutoFit/>
          </a:bodyPr>
          <a:lstStyle/>
          <a:p>
            <a:pPr algn="l">
              <a:lnSpc>
                <a:spcPts val="3096"/>
              </a:lnSpc>
            </a:pPr>
            <a:r>
              <a:rPr lang="en-US" sz="2602">
                <a:solidFill>
                  <a:srgbClr val="FFFFFF"/>
                </a:solidFill>
                <a:latin typeface="Poppins"/>
                <a:ea typeface="Poppins"/>
                <a:cs typeface="Poppins"/>
                <a:sym typeface="Poppins"/>
              </a:rPr>
              <a:t>The selection of XGBoost led to a high-performance fraud detection system capable of:</a:t>
            </a:r>
          </a:p>
          <a:p>
            <a:pPr marL="540237" lvl="1" indent="-270118" algn="l">
              <a:lnSpc>
                <a:spcPts val="2977"/>
              </a:lnSpc>
              <a:buFont typeface="Arial"/>
              <a:buChar char="•"/>
            </a:pPr>
            <a:r>
              <a:rPr lang="en-US" sz="2502">
                <a:solidFill>
                  <a:srgbClr val="FFFFFF"/>
                </a:solidFill>
                <a:latin typeface="Poppins"/>
                <a:ea typeface="Poppins"/>
                <a:cs typeface="Poppins"/>
                <a:sym typeface="Poppins"/>
              </a:rPr>
              <a:t>Accurately identifying complex fraud patterns</a:t>
            </a:r>
          </a:p>
          <a:p>
            <a:pPr marL="540237" lvl="1" indent="-270118" algn="l">
              <a:lnSpc>
                <a:spcPts val="2977"/>
              </a:lnSpc>
              <a:buFont typeface="Arial"/>
              <a:buChar char="•"/>
            </a:pPr>
            <a:r>
              <a:rPr lang="en-US" sz="2502">
                <a:solidFill>
                  <a:srgbClr val="FFFFFF"/>
                </a:solidFill>
                <a:latin typeface="Poppins"/>
                <a:ea typeface="Poppins"/>
                <a:cs typeface="Poppins"/>
                <a:sym typeface="Poppins"/>
              </a:rPr>
              <a:t>Minimizing both customer inconvenience and financial loss</a:t>
            </a:r>
          </a:p>
          <a:p>
            <a:pPr marL="540237" lvl="1" indent="-270118" algn="l">
              <a:lnSpc>
                <a:spcPts val="2977"/>
              </a:lnSpc>
              <a:buFont typeface="Arial"/>
              <a:buChar char="•"/>
            </a:pPr>
            <a:r>
              <a:rPr lang="en-US" sz="2502">
                <a:solidFill>
                  <a:srgbClr val="FFFFFF"/>
                </a:solidFill>
                <a:latin typeface="Poppins"/>
                <a:ea typeface="Poppins"/>
                <a:cs typeface="Poppins"/>
                <a:sym typeface="Poppins"/>
              </a:rPr>
              <a:t>Being deployed in real-time financial environments for transaction monitoring</a:t>
            </a:r>
          </a:p>
          <a:p>
            <a:pPr algn="l">
              <a:lnSpc>
                <a:spcPts val="3096"/>
              </a:lnSpc>
            </a:pPr>
            <a:endParaRPr lang="en-US" sz="2502">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99687">
            <a:off x="2220554" y="5072954"/>
            <a:ext cx="2882341" cy="1617714"/>
          </a:xfrm>
          <a:custGeom>
            <a:avLst/>
            <a:gdLst/>
            <a:ahLst/>
            <a:cxnLst/>
            <a:rect l="l" t="t" r="r" b="b"/>
            <a:pathLst>
              <a:path w="2882341" h="1617714">
                <a:moveTo>
                  <a:pt x="0" y="0"/>
                </a:moveTo>
                <a:lnTo>
                  <a:pt x="2882341" y="0"/>
                </a:lnTo>
                <a:lnTo>
                  <a:pt x="2882341" y="1617714"/>
                </a:lnTo>
                <a:lnTo>
                  <a:pt x="0" y="161771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399687">
            <a:off x="9092977" y="5072954"/>
            <a:ext cx="2882341" cy="1617714"/>
          </a:xfrm>
          <a:custGeom>
            <a:avLst/>
            <a:gdLst/>
            <a:ahLst/>
            <a:cxnLst/>
            <a:rect l="l" t="t" r="r" b="b"/>
            <a:pathLst>
              <a:path w="2882341" h="1617714">
                <a:moveTo>
                  <a:pt x="0" y="0"/>
                </a:moveTo>
                <a:lnTo>
                  <a:pt x="2882341" y="0"/>
                </a:lnTo>
                <a:lnTo>
                  <a:pt x="2882341" y="1617714"/>
                </a:lnTo>
                <a:lnTo>
                  <a:pt x="0" y="161771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rot="-160439">
            <a:off x="5607969" y="5042515"/>
            <a:ext cx="2882341" cy="1617714"/>
          </a:xfrm>
          <a:custGeom>
            <a:avLst/>
            <a:gdLst/>
            <a:ahLst/>
            <a:cxnLst/>
            <a:rect l="l" t="t" r="r" b="b"/>
            <a:pathLst>
              <a:path w="2882341" h="1617714">
                <a:moveTo>
                  <a:pt x="0" y="0"/>
                </a:moveTo>
                <a:lnTo>
                  <a:pt x="2882342" y="0"/>
                </a:lnTo>
                <a:lnTo>
                  <a:pt x="2882342" y="1617714"/>
                </a:lnTo>
                <a:lnTo>
                  <a:pt x="0" y="161771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rot="-160439">
            <a:off x="12425759" y="5032990"/>
            <a:ext cx="2882341" cy="1617714"/>
          </a:xfrm>
          <a:custGeom>
            <a:avLst/>
            <a:gdLst/>
            <a:ahLst/>
            <a:cxnLst/>
            <a:rect l="l" t="t" r="r" b="b"/>
            <a:pathLst>
              <a:path w="2882341" h="1617714">
                <a:moveTo>
                  <a:pt x="0" y="0"/>
                </a:moveTo>
                <a:lnTo>
                  <a:pt x="2882341" y="0"/>
                </a:lnTo>
                <a:lnTo>
                  <a:pt x="2882341" y="1617714"/>
                </a:lnTo>
                <a:lnTo>
                  <a:pt x="0" y="161771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rot="5400000">
            <a:off x="2765601" y="3694115"/>
            <a:ext cx="1792246" cy="3434490"/>
            <a:chOff x="0" y="0"/>
            <a:chExt cx="1111745" cy="2130442"/>
          </a:xfrm>
        </p:grpSpPr>
        <p:sp>
          <p:nvSpPr>
            <p:cNvPr id="7" name="Freeform 7"/>
            <p:cNvSpPr/>
            <p:nvPr/>
          </p:nvSpPr>
          <p:spPr>
            <a:xfrm>
              <a:off x="0" y="0"/>
              <a:ext cx="1111745" cy="2130442"/>
            </a:xfrm>
            <a:custGeom>
              <a:avLst/>
              <a:gdLst/>
              <a:ahLst/>
              <a:cxnLst/>
              <a:rect l="l" t="t" r="r" b="b"/>
              <a:pathLst>
                <a:path w="1111745" h="2130442">
                  <a:moveTo>
                    <a:pt x="203200" y="2130442"/>
                  </a:moveTo>
                  <a:lnTo>
                    <a:pt x="908545" y="2130442"/>
                  </a:lnTo>
                  <a:lnTo>
                    <a:pt x="1111745" y="0"/>
                  </a:lnTo>
                  <a:lnTo>
                    <a:pt x="0" y="0"/>
                  </a:lnTo>
                  <a:lnTo>
                    <a:pt x="203200" y="2130442"/>
                  </a:lnTo>
                  <a:close/>
                </a:path>
              </a:pathLst>
            </a:custGeom>
            <a:solidFill>
              <a:srgbClr val="386C9C"/>
            </a:solidFill>
          </p:spPr>
        </p:sp>
        <p:sp>
          <p:nvSpPr>
            <p:cNvPr id="8" name="TextBox 8"/>
            <p:cNvSpPr txBox="1"/>
            <p:nvPr/>
          </p:nvSpPr>
          <p:spPr>
            <a:xfrm>
              <a:off x="127000" y="-47625"/>
              <a:ext cx="857745" cy="2178067"/>
            </a:xfrm>
            <a:prstGeom prst="rect">
              <a:avLst/>
            </a:prstGeom>
          </p:spPr>
          <p:txBody>
            <a:bodyPr lIns="50800" tIns="50800" rIns="50800" bIns="50800" rtlCol="0" anchor="ctr"/>
            <a:lstStyle/>
            <a:p>
              <a:pPr algn="ctr">
                <a:lnSpc>
                  <a:spcPts val="2763"/>
                </a:lnSpc>
              </a:pPr>
              <a:endParaRPr/>
            </a:p>
          </p:txBody>
        </p:sp>
      </p:grpSp>
      <p:grpSp>
        <p:nvGrpSpPr>
          <p:cNvPr id="9" name="Group 9"/>
          <p:cNvGrpSpPr/>
          <p:nvPr/>
        </p:nvGrpSpPr>
        <p:grpSpPr>
          <a:xfrm rot="5400000">
            <a:off x="9620448" y="3694115"/>
            <a:ext cx="1792246" cy="3434490"/>
            <a:chOff x="0" y="0"/>
            <a:chExt cx="1111745" cy="2130442"/>
          </a:xfrm>
        </p:grpSpPr>
        <p:sp>
          <p:nvSpPr>
            <p:cNvPr id="10" name="Freeform 10"/>
            <p:cNvSpPr/>
            <p:nvPr/>
          </p:nvSpPr>
          <p:spPr>
            <a:xfrm>
              <a:off x="0" y="0"/>
              <a:ext cx="1111745" cy="2130442"/>
            </a:xfrm>
            <a:custGeom>
              <a:avLst/>
              <a:gdLst/>
              <a:ahLst/>
              <a:cxnLst/>
              <a:rect l="l" t="t" r="r" b="b"/>
              <a:pathLst>
                <a:path w="1111745" h="2130442">
                  <a:moveTo>
                    <a:pt x="203200" y="2130442"/>
                  </a:moveTo>
                  <a:lnTo>
                    <a:pt x="908545" y="2130442"/>
                  </a:lnTo>
                  <a:lnTo>
                    <a:pt x="1111745" y="0"/>
                  </a:lnTo>
                  <a:lnTo>
                    <a:pt x="0" y="0"/>
                  </a:lnTo>
                  <a:lnTo>
                    <a:pt x="203200" y="2130442"/>
                  </a:lnTo>
                  <a:close/>
                </a:path>
              </a:pathLst>
            </a:custGeom>
            <a:solidFill>
              <a:srgbClr val="C34D24"/>
            </a:solidFill>
          </p:spPr>
        </p:sp>
        <p:sp>
          <p:nvSpPr>
            <p:cNvPr id="11" name="TextBox 11"/>
            <p:cNvSpPr txBox="1"/>
            <p:nvPr/>
          </p:nvSpPr>
          <p:spPr>
            <a:xfrm>
              <a:off x="127000" y="-47625"/>
              <a:ext cx="857745" cy="2178067"/>
            </a:xfrm>
            <a:prstGeom prst="rect">
              <a:avLst/>
            </a:prstGeom>
          </p:spPr>
          <p:txBody>
            <a:bodyPr lIns="50800" tIns="50800" rIns="50800" bIns="50800" rtlCol="0" anchor="ctr"/>
            <a:lstStyle/>
            <a:p>
              <a:pPr algn="ctr">
                <a:lnSpc>
                  <a:spcPts val="2763"/>
                </a:lnSpc>
              </a:pPr>
              <a:endParaRPr/>
            </a:p>
          </p:txBody>
        </p:sp>
      </p:grpSp>
      <p:grpSp>
        <p:nvGrpSpPr>
          <p:cNvPr id="12" name="Group 12"/>
          <p:cNvGrpSpPr/>
          <p:nvPr/>
        </p:nvGrpSpPr>
        <p:grpSpPr>
          <a:xfrm rot="-5400000">
            <a:off x="6185958" y="3694115"/>
            <a:ext cx="1792246" cy="3434490"/>
            <a:chOff x="0" y="0"/>
            <a:chExt cx="1111745" cy="2130442"/>
          </a:xfrm>
        </p:grpSpPr>
        <p:sp>
          <p:nvSpPr>
            <p:cNvPr id="13" name="Freeform 13"/>
            <p:cNvSpPr/>
            <p:nvPr/>
          </p:nvSpPr>
          <p:spPr>
            <a:xfrm>
              <a:off x="0" y="0"/>
              <a:ext cx="1111745" cy="2130442"/>
            </a:xfrm>
            <a:custGeom>
              <a:avLst/>
              <a:gdLst/>
              <a:ahLst/>
              <a:cxnLst/>
              <a:rect l="l" t="t" r="r" b="b"/>
              <a:pathLst>
                <a:path w="1111745" h="2130442">
                  <a:moveTo>
                    <a:pt x="203200" y="2130442"/>
                  </a:moveTo>
                  <a:lnTo>
                    <a:pt x="908545" y="2130442"/>
                  </a:lnTo>
                  <a:lnTo>
                    <a:pt x="1111745" y="0"/>
                  </a:lnTo>
                  <a:lnTo>
                    <a:pt x="0" y="0"/>
                  </a:lnTo>
                  <a:lnTo>
                    <a:pt x="203200" y="2130442"/>
                  </a:lnTo>
                  <a:close/>
                </a:path>
              </a:pathLst>
            </a:custGeom>
            <a:solidFill>
              <a:srgbClr val="308FBE"/>
            </a:solidFill>
          </p:spPr>
        </p:sp>
        <p:sp>
          <p:nvSpPr>
            <p:cNvPr id="14" name="TextBox 14"/>
            <p:cNvSpPr txBox="1"/>
            <p:nvPr/>
          </p:nvSpPr>
          <p:spPr>
            <a:xfrm>
              <a:off x="127000" y="-47625"/>
              <a:ext cx="857745" cy="2178067"/>
            </a:xfrm>
            <a:prstGeom prst="rect">
              <a:avLst/>
            </a:prstGeom>
          </p:spPr>
          <p:txBody>
            <a:bodyPr lIns="50800" tIns="50800" rIns="50800" bIns="50800" rtlCol="0" anchor="ctr"/>
            <a:lstStyle/>
            <a:p>
              <a:pPr algn="ctr">
                <a:lnSpc>
                  <a:spcPts val="2763"/>
                </a:lnSpc>
              </a:pPr>
              <a:endParaRPr/>
            </a:p>
          </p:txBody>
        </p:sp>
      </p:grpSp>
      <p:grpSp>
        <p:nvGrpSpPr>
          <p:cNvPr id="15" name="Group 15"/>
          <p:cNvGrpSpPr/>
          <p:nvPr/>
        </p:nvGrpSpPr>
        <p:grpSpPr>
          <a:xfrm rot="-5400000">
            <a:off x="13040805" y="3694115"/>
            <a:ext cx="1792246" cy="3434490"/>
            <a:chOff x="0" y="0"/>
            <a:chExt cx="1111745" cy="2130442"/>
          </a:xfrm>
        </p:grpSpPr>
        <p:sp>
          <p:nvSpPr>
            <p:cNvPr id="16" name="Freeform 16"/>
            <p:cNvSpPr/>
            <p:nvPr/>
          </p:nvSpPr>
          <p:spPr>
            <a:xfrm>
              <a:off x="0" y="0"/>
              <a:ext cx="1111745" cy="2130442"/>
            </a:xfrm>
            <a:custGeom>
              <a:avLst/>
              <a:gdLst/>
              <a:ahLst/>
              <a:cxnLst/>
              <a:rect l="l" t="t" r="r" b="b"/>
              <a:pathLst>
                <a:path w="1111745" h="2130442">
                  <a:moveTo>
                    <a:pt x="203200" y="2130442"/>
                  </a:moveTo>
                  <a:lnTo>
                    <a:pt x="908545" y="2130442"/>
                  </a:lnTo>
                  <a:lnTo>
                    <a:pt x="1111745" y="0"/>
                  </a:lnTo>
                  <a:lnTo>
                    <a:pt x="0" y="0"/>
                  </a:lnTo>
                  <a:lnTo>
                    <a:pt x="203200" y="2130442"/>
                  </a:lnTo>
                  <a:close/>
                </a:path>
              </a:pathLst>
            </a:custGeom>
            <a:solidFill>
              <a:srgbClr val="FF7A46"/>
            </a:solidFill>
          </p:spPr>
        </p:sp>
        <p:sp>
          <p:nvSpPr>
            <p:cNvPr id="17" name="TextBox 17"/>
            <p:cNvSpPr txBox="1"/>
            <p:nvPr/>
          </p:nvSpPr>
          <p:spPr>
            <a:xfrm>
              <a:off x="127000" y="-47625"/>
              <a:ext cx="857745" cy="2178067"/>
            </a:xfrm>
            <a:prstGeom prst="rect">
              <a:avLst/>
            </a:prstGeom>
          </p:spPr>
          <p:txBody>
            <a:bodyPr lIns="50800" tIns="50800" rIns="50800" bIns="50800" rtlCol="0" anchor="ctr"/>
            <a:lstStyle/>
            <a:p>
              <a:pPr algn="ctr">
                <a:lnSpc>
                  <a:spcPts val="2763"/>
                </a:lnSpc>
              </a:pPr>
              <a:endParaRPr/>
            </a:p>
          </p:txBody>
        </p:sp>
      </p:grpSp>
      <p:sp>
        <p:nvSpPr>
          <p:cNvPr id="18" name="Freeform 18"/>
          <p:cNvSpPr/>
          <p:nvPr/>
        </p:nvSpPr>
        <p:spPr>
          <a:xfrm>
            <a:off x="13689278" y="5101798"/>
            <a:ext cx="619125" cy="619125"/>
          </a:xfrm>
          <a:custGeom>
            <a:avLst/>
            <a:gdLst/>
            <a:ahLst/>
            <a:cxnLst/>
            <a:rect l="l" t="t" r="r" b="b"/>
            <a:pathLst>
              <a:path w="619125" h="619125">
                <a:moveTo>
                  <a:pt x="0" y="0"/>
                </a:moveTo>
                <a:lnTo>
                  <a:pt x="619125" y="0"/>
                </a:lnTo>
                <a:lnTo>
                  <a:pt x="619125" y="619125"/>
                </a:lnTo>
                <a:lnTo>
                  <a:pt x="0" y="619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0138030" y="5125610"/>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3331909" y="5125610"/>
            <a:ext cx="592228" cy="571500"/>
          </a:xfrm>
          <a:custGeom>
            <a:avLst/>
            <a:gdLst/>
            <a:ahLst/>
            <a:cxnLst/>
            <a:rect l="l" t="t" r="r" b="b"/>
            <a:pathLst>
              <a:path w="592228" h="571500">
                <a:moveTo>
                  <a:pt x="0" y="0"/>
                </a:moveTo>
                <a:lnTo>
                  <a:pt x="592228" y="0"/>
                </a:lnTo>
                <a:lnTo>
                  <a:pt x="592228" y="571500"/>
                </a:lnTo>
                <a:lnTo>
                  <a:pt x="0" y="571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AutoShape 21"/>
          <p:cNvSpPr/>
          <p:nvPr/>
        </p:nvSpPr>
        <p:spPr>
          <a:xfrm>
            <a:off x="5345786" y="3760869"/>
            <a:ext cx="0" cy="5155094"/>
          </a:xfrm>
          <a:prstGeom prst="line">
            <a:avLst/>
          </a:prstGeom>
          <a:ln w="38100" cap="flat">
            <a:solidFill>
              <a:srgbClr val="386C9C"/>
            </a:solidFill>
            <a:prstDash val="solid"/>
            <a:headEnd type="none" w="sm" len="sm"/>
            <a:tailEnd type="none" w="sm" len="sm"/>
          </a:ln>
        </p:spPr>
      </p:sp>
      <p:sp>
        <p:nvSpPr>
          <p:cNvPr id="22" name="AutoShape 22"/>
          <p:cNvSpPr/>
          <p:nvPr/>
        </p:nvSpPr>
        <p:spPr>
          <a:xfrm>
            <a:off x="8808851" y="3760869"/>
            <a:ext cx="0" cy="5155094"/>
          </a:xfrm>
          <a:prstGeom prst="line">
            <a:avLst/>
          </a:prstGeom>
          <a:ln w="38100" cap="flat">
            <a:solidFill>
              <a:srgbClr val="308FBE"/>
            </a:solidFill>
            <a:prstDash val="solid"/>
            <a:headEnd type="none" w="sm" len="sm"/>
            <a:tailEnd type="none" w="sm" len="sm"/>
          </a:ln>
        </p:spPr>
      </p:sp>
      <p:sp>
        <p:nvSpPr>
          <p:cNvPr id="23" name="AutoShape 23"/>
          <p:cNvSpPr/>
          <p:nvPr/>
        </p:nvSpPr>
        <p:spPr>
          <a:xfrm>
            <a:off x="12227667" y="3760869"/>
            <a:ext cx="0" cy="5155094"/>
          </a:xfrm>
          <a:prstGeom prst="line">
            <a:avLst/>
          </a:prstGeom>
          <a:ln w="38100" cap="flat">
            <a:solidFill>
              <a:srgbClr val="C34D24"/>
            </a:solidFill>
            <a:prstDash val="solid"/>
            <a:headEnd type="none" w="sm" len="sm"/>
            <a:tailEnd type="none" w="sm" len="sm"/>
          </a:ln>
        </p:spPr>
      </p:sp>
      <p:sp>
        <p:nvSpPr>
          <p:cNvPr id="24" name="AutoShape 24"/>
          <p:cNvSpPr/>
          <p:nvPr/>
        </p:nvSpPr>
        <p:spPr>
          <a:xfrm>
            <a:off x="15635123" y="3760869"/>
            <a:ext cx="0" cy="5155094"/>
          </a:xfrm>
          <a:prstGeom prst="line">
            <a:avLst/>
          </a:prstGeom>
          <a:ln w="38100" cap="flat">
            <a:solidFill>
              <a:srgbClr val="FF7A46"/>
            </a:solidFill>
            <a:prstDash val="solid"/>
            <a:headEnd type="none" w="sm" len="sm"/>
            <a:tailEnd type="none" w="sm" len="sm"/>
          </a:ln>
        </p:spPr>
      </p:sp>
      <p:grpSp>
        <p:nvGrpSpPr>
          <p:cNvPr id="25" name="Group 25"/>
          <p:cNvGrpSpPr/>
          <p:nvPr/>
        </p:nvGrpSpPr>
        <p:grpSpPr>
          <a:xfrm>
            <a:off x="5006197" y="3421967"/>
            <a:ext cx="679178" cy="677803"/>
            <a:chOff x="0" y="0"/>
            <a:chExt cx="905570" cy="903738"/>
          </a:xfrm>
        </p:grpSpPr>
        <p:grpSp>
          <p:nvGrpSpPr>
            <p:cNvPr id="26" name="Group 26"/>
            <p:cNvGrpSpPr/>
            <p:nvPr/>
          </p:nvGrpSpPr>
          <p:grpSpPr>
            <a:xfrm>
              <a:off x="0" y="0"/>
              <a:ext cx="905570" cy="903738"/>
              <a:chOff x="0" y="0"/>
              <a:chExt cx="812800" cy="811155"/>
            </a:xfrm>
          </p:grpSpPr>
          <p:sp>
            <p:nvSpPr>
              <p:cNvPr id="27" name="Freeform 27"/>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386C9C"/>
              </a:solidFill>
              <a:ln w="76200" cap="sq">
                <a:solidFill>
                  <a:srgbClr val="FFFFFF"/>
                </a:solidFill>
                <a:prstDash val="solid"/>
                <a:miter/>
              </a:ln>
            </p:spPr>
          </p:sp>
          <p:sp>
            <p:nvSpPr>
              <p:cNvPr id="28" name="TextBox 28"/>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b="1">
                  <a:solidFill>
                    <a:srgbClr val="FFFFFF"/>
                  </a:solidFill>
                  <a:latin typeface="Roboto Bold"/>
                  <a:ea typeface="Roboto Bold"/>
                  <a:cs typeface="Roboto Bold"/>
                  <a:sym typeface="Roboto Bold"/>
                </a:rPr>
                <a:t>01</a:t>
              </a:r>
            </a:p>
          </p:txBody>
        </p:sp>
      </p:grpSp>
      <p:grpSp>
        <p:nvGrpSpPr>
          <p:cNvPr id="30" name="Group 30"/>
          <p:cNvGrpSpPr/>
          <p:nvPr/>
        </p:nvGrpSpPr>
        <p:grpSpPr>
          <a:xfrm>
            <a:off x="8459738" y="3421967"/>
            <a:ext cx="679178" cy="677803"/>
            <a:chOff x="0" y="0"/>
            <a:chExt cx="905570" cy="903738"/>
          </a:xfrm>
        </p:grpSpPr>
        <p:grpSp>
          <p:nvGrpSpPr>
            <p:cNvPr id="31" name="Group 31"/>
            <p:cNvGrpSpPr/>
            <p:nvPr/>
          </p:nvGrpSpPr>
          <p:grpSpPr>
            <a:xfrm>
              <a:off x="0" y="0"/>
              <a:ext cx="905570" cy="903738"/>
              <a:chOff x="0" y="0"/>
              <a:chExt cx="812800" cy="811155"/>
            </a:xfrm>
          </p:grpSpPr>
          <p:sp>
            <p:nvSpPr>
              <p:cNvPr id="32" name="Freeform 32"/>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308FBE"/>
              </a:solidFill>
              <a:ln w="76200" cap="sq">
                <a:solidFill>
                  <a:srgbClr val="FFFFFF"/>
                </a:solidFill>
                <a:prstDash val="solid"/>
                <a:miter/>
              </a:ln>
            </p:spPr>
          </p:sp>
          <p:sp>
            <p:nvSpPr>
              <p:cNvPr id="33" name="TextBox 33"/>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b="1">
                  <a:solidFill>
                    <a:srgbClr val="FFFFFF"/>
                  </a:solidFill>
                  <a:latin typeface="Roboto Bold"/>
                  <a:ea typeface="Roboto Bold"/>
                  <a:cs typeface="Roboto Bold"/>
                  <a:sym typeface="Roboto Bold"/>
                </a:rPr>
                <a:t>02</a:t>
              </a:r>
            </a:p>
          </p:txBody>
        </p:sp>
      </p:grpSp>
      <p:grpSp>
        <p:nvGrpSpPr>
          <p:cNvPr id="35" name="Group 35"/>
          <p:cNvGrpSpPr/>
          <p:nvPr/>
        </p:nvGrpSpPr>
        <p:grpSpPr>
          <a:xfrm>
            <a:off x="11880094" y="3421967"/>
            <a:ext cx="679178" cy="677803"/>
            <a:chOff x="0" y="0"/>
            <a:chExt cx="905570" cy="903738"/>
          </a:xfrm>
        </p:grpSpPr>
        <p:grpSp>
          <p:nvGrpSpPr>
            <p:cNvPr id="36" name="Group 36"/>
            <p:cNvGrpSpPr/>
            <p:nvPr/>
          </p:nvGrpSpPr>
          <p:grpSpPr>
            <a:xfrm>
              <a:off x="0" y="0"/>
              <a:ext cx="905570" cy="903738"/>
              <a:chOff x="0" y="0"/>
              <a:chExt cx="812800" cy="811155"/>
            </a:xfrm>
          </p:grpSpPr>
          <p:sp>
            <p:nvSpPr>
              <p:cNvPr id="37" name="Freeform 37"/>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C34D24"/>
              </a:solidFill>
              <a:ln w="76200" cap="sq">
                <a:solidFill>
                  <a:srgbClr val="FFFFFF"/>
                </a:solidFill>
                <a:prstDash val="solid"/>
                <a:miter/>
              </a:ln>
            </p:spPr>
          </p:sp>
          <p:sp>
            <p:nvSpPr>
              <p:cNvPr id="38" name="TextBox 38"/>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b="1">
                  <a:solidFill>
                    <a:srgbClr val="FFFFFF"/>
                  </a:solidFill>
                  <a:latin typeface="Roboto Bold"/>
                  <a:ea typeface="Roboto Bold"/>
                  <a:cs typeface="Roboto Bold"/>
                  <a:sym typeface="Roboto Bold"/>
                </a:rPr>
                <a:t>03</a:t>
              </a:r>
            </a:p>
          </p:txBody>
        </p:sp>
      </p:grpSp>
      <p:grpSp>
        <p:nvGrpSpPr>
          <p:cNvPr id="40" name="Group 40"/>
          <p:cNvGrpSpPr/>
          <p:nvPr/>
        </p:nvGrpSpPr>
        <p:grpSpPr>
          <a:xfrm>
            <a:off x="15295534" y="3421967"/>
            <a:ext cx="679178" cy="677803"/>
            <a:chOff x="0" y="0"/>
            <a:chExt cx="905570" cy="903738"/>
          </a:xfrm>
        </p:grpSpPr>
        <p:grpSp>
          <p:nvGrpSpPr>
            <p:cNvPr id="41" name="Group 41"/>
            <p:cNvGrpSpPr/>
            <p:nvPr/>
          </p:nvGrpSpPr>
          <p:grpSpPr>
            <a:xfrm>
              <a:off x="0" y="0"/>
              <a:ext cx="905570" cy="903738"/>
              <a:chOff x="0" y="0"/>
              <a:chExt cx="812800" cy="811155"/>
            </a:xfrm>
          </p:grpSpPr>
          <p:sp>
            <p:nvSpPr>
              <p:cNvPr id="42" name="Freeform 42"/>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FF7A46"/>
              </a:solidFill>
              <a:ln w="76200" cap="sq">
                <a:solidFill>
                  <a:srgbClr val="FFFFFF"/>
                </a:solidFill>
                <a:prstDash val="solid"/>
                <a:miter/>
              </a:ln>
            </p:spPr>
          </p:sp>
          <p:sp>
            <p:nvSpPr>
              <p:cNvPr id="43" name="TextBox 43"/>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b="1">
                  <a:solidFill>
                    <a:srgbClr val="FFFFFF"/>
                  </a:solidFill>
                  <a:latin typeface="Roboto Bold"/>
                  <a:ea typeface="Roboto Bold"/>
                  <a:cs typeface="Roboto Bold"/>
                  <a:sym typeface="Roboto Bold"/>
                </a:rPr>
                <a:t>04</a:t>
              </a:r>
            </a:p>
          </p:txBody>
        </p:sp>
      </p:grpSp>
      <p:sp>
        <p:nvSpPr>
          <p:cNvPr id="45" name="Freeform 45"/>
          <p:cNvSpPr/>
          <p:nvPr/>
        </p:nvSpPr>
        <p:spPr>
          <a:xfrm>
            <a:off x="16204317" y="-685800"/>
            <a:ext cx="7315200" cy="3429000"/>
          </a:xfrm>
          <a:custGeom>
            <a:avLst/>
            <a:gdLst/>
            <a:ahLst/>
            <a:cxnLst/>
            <a:rect l="l" t="t" r="r" b="b"/>
            <a:pathLst>
              <a:path w="7315200" h="3429000">
                <a:moveTo>
                  <a:pt x="0" y="0"/>
                </a:moveTo>
                <a:lnTo>
                  <a:pt x="7315200" y="0"/>
                </a:lnTo>
                <a:lnTo>
                  <a:pt x="7315200" y="3429000"/>
                </a:lnTo>
                <a:lnTo>
                  <a:pt x="0" y="3429000"/>
                </a:lnTo>
                <a:lnTo>
                  <a:pt x="0" y="0"/>
                </a:lnTo>
                <a:close/>
              </a:path>
            </a:pathLst>
          </a:custGeom>
          <a:blipFill>
            <a:blip r:embed="rId10">
              <a:alphaModFix amt="60000"/>
              <a:extLst>
                <a:ext uri="{96DAC541-7B7A-43D3-8B79-37D633B846F1}">
                  <asvg:svgBlip xmlns:asvg="http://schemas.microsoft.com/office/drawing/2016/SVG/main" r:embed="rId11"/>
                </a:ext>
              </a:extLst>
            </a:blip>
            <a:stretch>
              <a:fillRect/>
            </a:stretch>
          </a:blipFill>
        </p:spPr>
      </p:sp>
      <p:sp>
        <p:nvSpPr>
          <p:cNvPr id="46" name="Freeform 46"/>
          <p:cNvSpPr/>
          <p:nvPr/>
        </p:nvSpPr>
        <p:spPr>
          <a:xfrm flipH="1" flipV="1">
            <a:off x="-5740404" y="7384321"/>
            <a:ext cx="7315200" cy="3429000"/>
          </a:xfrm>
          <a:custGeom>
            <a:avLst/>
            <a:gdLst/>
            <a:ahLst/>
            <a:cxnLst/>
            <a:rect l="l" t="t" r="r" b="b"/>
            <a:pathLst>
              <a:path w="7315200" h="3429000">
                <a:moveTo>
                  <a:pt x="7315200" y="3429000"/>
                </a:moveTo>
                <a:lnTo>
                  <a:pt x="0" y="3429000"/>
                </a:lnTo>
                <a:lnTo>
                  <a:pt x="0" y="0"/>
                </a:lnTo>
                <a:lnTo>
                  <a:pt x="7315200" y="0"/>
                </a:lnTo>
                <a:lnTo>
                  <a:pt x="7315200" y="3429000"/>
                </a:lnTo>
                <a:close/>
              </a:path>
            </a:pathLst>
          </a:custGeom>
          <a:blipFill>
            <a:blip r:embed="rId10">
              <a:alphaModFix amt="60000"/>
              <a:extLst>
                <a:ext uri="{96DAC541-7B7A-43D3-8B79-37D633B846F1}">
                  <asvg:svgBlip xmlns:asvg="http://schemas.microsoft.com/office/drawing/2016/SVG/main" r:embed="rId11"/>
                </a:ext>
              </a:extLst>
            </a:blip>
            <a:stretch>
              <a:fillRect/>
            </a:stretch>
          </a:blipFill>
        </p:spPr>
      </p:sp>
      <p:sp>
        <p:nvSpPr>
          <p:cNvPr id="47" name="Freeform 47"/>
          <p:cNvSpPr/>
          <p:nvPr/>
        </p:nvSpPr>
        <p:spPr>
          <a:xfrm rot="-10196490">
            <a:off x="-1427779" y="-1305889"/>
            <a:ext cx="3414090" cy="2611778"/>
          </a:xfrm>
          <a:custGeom>
            <a:avLst/>
            <a:gdLst/>
            <a:ahLst/>
            <a:cxnLst/>
            <a:rect l="l" t="t" r="r" b="b"/>
            <a:pathLst>
              <a:path w="3414090" h="2611778">
                <a:moveTo>
                  <a:pt x="0" y="0"/>
                </a:moveTo>
                <a:lnTo>
                  <a:pt x="3414090" y="0"/>
                </a:lnTo>
                <a:lnTo>
                  <a:pt x="3414090" y="2611778"/>
                </a:lnTo>
                <a:lnTo>
                  <a:pt x="0" y="2611778"/>
                </a:lnTo>
                <a:lnTo>
                  <a:pt x="0" y="0"/>
                </a:lnTo>
                <a:close/>
              </a:path>
            </a:pathLst>
          </a:custGeom>
          <a:blipFill>
            <a:blip r:embed="rId12">
              <a:alphaModFix amt="50000"/>
              <a:extLst>
                <a:ext uri="{96DAC541-7B7A-43D3-8B79-37D633B846F1}">
                  <asvg:svgBlip xmlns:asvg="http://schemas.microsoft.com/office/drawing/2016/SVG/main" r:embed="rId13"/>
                </a:ext>
              </a:extLst>
            </a:blip>
            <a:stretch>
              <a:fillRect/>
            </a:stretch>
          </a:blipFill>
        </p:spPr>
      </p:sp>
      <p:sp>
        <p:nvSpPr>
          <p:cNvPr id="48" name="Freeform 48"/>
          <p:cNvSpPr/>
          <p:nvPr/>
        </p:nvSpPr>
        <p:spPr>
          <a:xfrm rot="-1228773">
            <a:off x="14396998" y="9443076"/>
            <a:ext cx="4711396" cy="1807998"/>
          </a:xfrm>
          <a:custGeom>
            <a:avLst/>
            <a:gdLst/>
            <a:ahLst/>
            <a:cxnLst/>
            <a:rect l="l" t="t" r="r" b="b"/>
            <a:pathLst>
              <a:path w="4711396" h="1807998">
                <a:moveTo>
                  <a:pt x="0" y="0"/>
                </a:moveTo>
                <a:lnTo>
                  <a:pt x="4711396" y="0"/>
                </a:lnTo>
                <a:lnTo>
                  <a:pt x="4711396" y="1807998"/>
                </a:lnTo>
                <a:lnTo>
                  <a:pt x="0" y="1807998"/>
                </a:lnTo>
                <a:lnTo>
                  <a:pt x="0" y="0"/>
                </a:lnTo>
                <a:close/>
              </a:path>
            </a:pathLst>
          </a:custGeom>
          <a:blipFill>
            <a:blip r:embed="rId14">
              <a:alphaModFix amt="50000"/>
              <a:extLst>
                <a:ext uri="{96DAC541-7B7A-43D3-8B79-37D633B846F1}">
                  <asvg:svgBlip xmlns:asvg="http://schemas.microsoft.com/office/drawing/2016/SVG/main" r:embed="rId15"/>
                </a:ext>
              </a:extLst>
            </a:blip>
            <a:stretch>
              <a:fillRect/>
            </a:stretch>
          </a:blipFill>
        </p:spPr>
      </p:sp>
      <p:sp>
        <p:nvSpPr>
          <p:cNvPr id="49" name="Freeform 49"/>
          <p:cNvSpPr/>
          <p:nvPr/>
        </p:nvSpPr>
        <p:spPr>
          <a:xfrm>
            <a:off x="6623003" y="5143500"/>
            <a:ext cx="652324" cy="587091"/>
          </a:xfrm>
          <a:custGeom>
            <a:avLst/>
            <a:gdLst/>
            <a:ahLst/>
            <a:cxnLst/>
            <a:rect l="l" t="t" r="r" b="b"/>
            <a:pathLst>
              <a:path w="652324" h="587091">
                <a:moveTo>
                  <a:pt x="0" y="0"/>
                </a:moveTo>
                <a:lnTo>
                  <a:pt x="652323" y="0"/>
                </a:lnTo>
                <a:lnTo>
                  <a:pt x="652323" y="587091"/>
                </a:lnTo>
                <a:lnTo>
                  <a:pt x="0" y="58709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50" name="TextBox 50"/>
          <p:cNvSpPr txBox="1"/>
          <p:nvPr/>
        </p:nvSpPr>
        <p:spPr>
          <a:xfrm>
            <a:off x="1457021" y="474055"/>
            <a:ext cx="15373957" cy="1033089"/>
          </a:xfrm>
          <a:prstGeom prst="rect">
            <a:avLst/>
          </a:prstGeom>
        </p:spPr>
        <p:txBody>
          <a:bodyPr lIns="0" tIns="0" rIns="0" bIns="0" rtlCol="0" anchor="t">
            <a:spAutoFit/>
          </a:bodyPr>
          <a:lstStyle/>
          <a:p>
            <a:pPr algn="ctr">
              <a:lnSpc>
                <a:spcPts val="8260"/>
              </a:lnSpc>
            </a:pPr>
            <a:r>
              <a:rPr lang="en-US" sz="6354" b="1">
                <a:solidFill>
                  <a:srgbClr val="FFFFFF"/>
                </a:solidFill>
                <a:latin typeface="Roboto Bold"/>
                <a:ea typeface="Roboto Bold"/>
                <a:cs typeface="Roboto Bold"/>
                <a:sym typeface="Roboto Bold"/>
              </a:rPr>
              <a:t>IMPLICATIONS OF THE WORK</a:t>
            </a:r>
          </a:p>
        </p:txBody>
      </p:sp>
      <p:sp>
        <p:nvSpPr>
          <p:cNvPr id="51" name="TextBox 51"/>
          <p:cNvSpPr txBox="1"/>
          <p:nvPr/>
        </p:nvSpPr>
        <p:spPr>
          <a:xfrm>
            <a:off x="2217329" y="7682901"/>
            <a:ext cx="2888792" cy="988726"/>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By identifying fraudulent activities early, it helps reduce losses.</a:t>
            </a:r>
          </a:p>
        </p:txBody>
      </p:sp>
      <p:sp>
        <p:nvSpPr>
          <p:cNvPr id="52" name="TextBox 52"/>
          <p:cNvSpPr txBox="1"/>
          <p:nvPr/>
        </p:nvSpPr>
        <p:spPr>
          <a:xfrm>
            <a:off x="5637685" y="7682901"/>
            <a:ext cx="2888792" cy="988726"/>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Enhances transaction safety and builds trust among customers.</a:t>
            </a:r>
          </a:p>
        </p:txBody>
      </p:sp>
      <p:sp>
        <p:nvSpPr>
          <p:cNvPr id="53" name="TextBox 53"/>
          <p:cNvSpPr txBox="1"/>
          <p:nvPr/>
        </p:nvSpPr>
        <p:spPr>
          <a:xfrm>
            <a:off x="9072176" y="7682901"/>
            <a:ext cx="2888792" cy="1655476"/>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With high precision and recall, the model is ready for production environments in banking and fintech platforms.</a:t>
            </a:r>
          </a:p>
        </p:txBody>
      </p:sp>
      <p:sp>
        <p:nvSpPr>
          <p:cNvPr id="54" name="TextBox 54"/>
          <p:cNvSpPr txBox="1"/>
          <p:nvPr/>
        </p:nvSpPr>
        <p:spPr>
          <a:xfrm>
            <a:off x="12492532" y="7682901"/>
            <a:ext cx="2888792" cy="1655476"/>
          </a:xfrm>
          <a:prstGeom prst="rect">
            <a:avLst/>
          </a:prstGeom>
        </p:spPr>
        <p:txBody>
          <a:bodyPr lIns="0" tIns="0" rIns="0" bIns="0" rtlCol="0" anchor="t">
            <a:spAutoFit/>
          </a:bodyPr>
          <a:lstStyle/>
          <a:p>
            <a:pPr marL="388447" lvl="1" indent="-194223" algn="l">
              <a:lnSpc>
                <a:spcPts val="2698"/>
              </a:lnSpc>
              <a:buFont typeface="Arial"/>
              <a:buChar char="•"/>
            </a:pPr>
            <a:r>
              <a:rPr lang="en-US" sz="1799">
                <a:solidFill>
                  <a:srgbClr val="FFFFFF"/>
                </a:solidFill>
                <a:latin typeface="Roboto"/>
                <a:ea typeface="Roboto"/>
                <a:cs typeface="Roboto"/>
                <a:sym typeface="Roboto"/>
              </a:rPr>
              <a:t>Can assist compliance and audit teams in better fraud surveillance.</a:t>
            </a:r>
          </a:p>
          <a:p>
            <a:pPr marL="0" lvl="0" indent="0" algn="l">
              <a:lnSpc>
                <a:spcPts val="2698"/>
              </a:lnSpc>
            </a:pPr>
            <a:endParaRPr lang="en-US" sz="1799">
              <a:solidFill>
                <a:srgbClr val="FFFFFF"/>
              </a:solidFill>
              <a:latin typeface="Roboto"/>
              <a:ea typeface="Roboto"/>
              <a:cs typeface="Roboto"/>
              <a:sym typeface="Roboto"/>
            </a:endParaRPr>
          </a:p>
        </p:txBody>
      </p:sp>
      <p:sp>
        <p:nvSpPr>
          <p:cNvPr id="55" name="TextBox 55"/>
          <p:cNvSpPr txBox="1"/>
          <p:nvPr/>
        </p:nvSpPr>
        <p:spPr>
          <a:xfrm>
            <a:off x="2217329" y="6864696"/>
            <a:ext cx="3128457" cy="390550"/>
          </a:xfrm>
          <a:prstGeom prst="rect">
            <a:avLst/>
          </a:prstGeom>
        </p:spPr>
        <p:txBody>
          <a:bodyPr lIns="0" tIns="0" rIns="0" bIns="0" rtlCol="0" anchor="t">
            <a:spAutoFit/>
          </a:bodyPr>
          <a:lstStyle/>
          <a:p>
            <a:pPr marL="0" lvl="1" indent="0" algn="l">
              <a:lnSpc>
                <a:spcPts val="3148"/>
              </a:lnSpc>
              <a:spcBef>
                <a:spcPct val="0"/>
              </a:spcBef>
            </a:pPr>
            <a:r>
              <a:rPr lang="en-US" sz="2249" b="1" u="sng">
                <a:solidFill>
                  <a:srgbClr val="FFFFFF"/>
                </a:solidFill>
                <a:latin typeface="Roboto Bold"/>
                <a:ea typeface="Roboto Bold"/>
                <a:cs typeface="Roboto Bold"/>
                <a:sym typeface="Roboto Bold"/>
              </a:rPr>
              <a:t>Reduces Financial Loss</a:t>
            </a:r>
          </a:p>
        </p:txBody>
      </p:sp>
      <p:sp>
        <p:nvSpPr>
          <p:cNvPr id="56" name="TextBox 56"/>
          <p:cNvSpPr txBox="1"/>
          <p:nvPr/>
        </p:nvSpPr>
        <p:spPr>
          <a:xfrm>
            <a:off x="5637685" y="6864696"/>
            <a:ext cx="2888792" cy="390550"/>
          </a:xfrm>
          <a:prstGeom prst="rect">
            <a:avLst/>
          </a:prstGeom>
        </p:spPr>
        <p:txBody>
          <a:bodyPr lIns="0" tIns="0" rIns="0" bIns="0" rtlCol="0" anchor="t">
            <a:spAutoFit/>
          </a:bodyPr>
          <a:lstStyle/>
          <a:p>
            <a:pPr marL="0" lvl="1" indent="0" algn="l">
              <a:lnSpc>
                <a:spcPts val="3148"/>
              </a:lnSpc>
              <a:spcBef>
                <a:spcPct val="0"/>
              </a:spcBef>
            </a:pPr>
            <a:r>
              <a:rPr lang="en-US" sz="2249" b="1" u="sng">
                <a:solidFill>
                  <a:srgbClr val="FFFFFF"/>
                </a:solidFill>
                <a:latin typeface="Roboto Bold"/>
                <a:ea typeface="Roboto Bold"/>
                <a:cs typeface="Roboto Bold"/>
                <a:sym typeface="Roboto Bold"/>
              </a:rPr>
              <a:t>Increases Security</a:t>
            </a:r>
          </a:p>
        </p:txBody>
      </p:sp>
      <p:sp>
        <p:nvSpPr>
          <p:cNvPr id="57" name="TextBox 57"/>
          <p:cNvSpPr txBox="1"/>
          <p:nvPr/>
        </p:nvSpPr>
        <p:spPr>
          <a:xfrm>
            <a:off x="9072176" y="6669433"/>
            <a:ext cx="2807918" cy="781075"/>
          </a:xfrm>
          <a:prstGeom prst="rect">
            <a:avLst/>
          </a:prstGeom>
        </p:spPr>
        <p:txBody>
          <a:bodyPr lIns="0" tIns="0" rIns="0" bIns="0" rtlCol="0" anchor="t">
            <a:spAutoFit/>
          </a:bodyPr>
          <a:lstStyle/>
          <a:p>
            <a:pPr marL="0" lvl="1" indent="0" algn="l">
              <a:lnSpc>
                <a:spcPts val="3148"/>
              </a:lnSpc>
              <a:spcBef>
                <a:spcPct val="0"/>
              </a:spcBef>
            </a:pPr>
            <a:r>
              <a:rPr lang="en-US" sz="2249" b="1" u="sng">
                <a:solidFill>
                  <a:srgbClr val="FFFFFF"/>
                </a:solidFill>
                <a:latin typeface="Roboto Bold"/>
                <a:ea typeface="Roboto Bold"/>
                <a:cs typeface="Roboto Bold"/>
                <a:sym typeface="Roboto Bold"/>
              </a:rPr>
              <a:t>Deployable in Real-Time Systems</a:t>
            </a:r>
          </a:p>
        </p:txBody>
      </p:sp>
      <p:sp>
        <p:nvSpPr>
          <p:cNvPr id="58" name="TextBox 58"/>
          <p:cNvSpPr txBox="1"/>
          <p:nvPr/>
        </p:nvSpPr>
        <p:spPr>
          <a:xfrm>
            <a:off x="12513417" y="6795237"/>
            <a:ext cx="3142591" cy="781075"/>
          </a:xfrm>
          <a:prstGeom prst="rect">
            <a:avLst/>
          </a:prstGeom>
        </p:spPr>
        <p:txBody>
          <a:bodyPr lIns="0" tIns="0" rIns="0" bIns="0" rtlCol="0" anchor="t">
            <a:spAutoFit/>
          </a:bodyPr>
          <a:lstStyle/>
          <a:p>
            <a:pPr marL="0" lvl="1" indent="0" algn="l">
              <a:lnSpc>
                <a:spcPts val="3148"/>
              </a:lnSpc>
              <a:spcBef>
                <a:spcPct val="0"/>
              </a:spcBef>
            </a:pPr>
            <a:r>
              <a:rPr lang="en-US" sz="2249" b="1" u="sng">
                <a:solidFill>
                  <a:srgbClr val="FFFFFF"/>
                </a:solidFill>
                <a:latin typeface="Roboto Bold"/>
                <a:ea typeface="Roboto Bold"/>
                <a:cs typeface="Roboto Bold"/>
                <a:sym typeface="Roboto Bold"/>
              </a:rPr>
              <a:t>Supports Risk Management</a:t>
            </a:r>
          </a:p>
        </p:txBody>
      </p:sp>
      <p:sp>
        <p:nvSpPr>
          <p:cNvPr id="59" name="TextBox 59"/>
          <p:cNvSpPr txBox="1"/>
          <p:nvPr/>
        </p:nvSpPr>
        <p:spPr>
          <a:xfrm>
            <a:off x="4184523" y="1690369"/>
            <a:ext cx="9248656" cy="10528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Overpass"/>
                <a:ea typeface="Overpass"/>
                <a:cs typeface="Overpass"/>
                <a:sym typeface="Overpass"/>
              </a:rPr>
              <a:t>The successful implementation of this model has real-world relevance: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144000" y="2280966"/>
            <a:ext cx="3522624" cy="3242642"/>
            <a:chOff x="0" y="0"/>
            <a:chExt cx="966425" cy="889612"/>
          </a:xfrm>
        </p:grpSpPr>
        <p:sp>
          <p:nvSpPr>
            <p:cNvPr id="3" name="Freeform 3"/>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ECF0F3"/>
            </a:solidFill>
          </p:spPr>
        </p:sp>
        <p:sp>
          <p:nvSpPr>
            <p:cNvPr id="4" name="TextBox 4"/>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sp>
        <p:nvSpPr>
          <p:cNvPr id="5" name="Freeform 5"/>
          <p:cNvSpPr/>
          <p:nvPr/>
        </p:nvSpPr>
        <p:spPr>
          <a:xfrm>
            <a:off x="9144000" y="7659406"/>
            <a:ext cx="3893803" cy="2224335"/>
          </a:xfrm>
          <a:custGeom>
            <a:avLst/>
            <a:gdLst/>
            <a:ahLst/>
            <a:cxnLst/>
            <a:rect l="l" t="t" r="r" b="b"/>
            <a:pathLst>
              <a:path w="3893803" h="2224335">
                <a:moveTo>
                  <a:pt x="0" y="0"/>
                </a:moveTo>
                <a:lnTo>
                  <a:pt x="3893803" y="0"/>
                </a:lnTo>
                <a:lnTo>
                  <a:pt x="3893803" y="2224335"/>
                </a:lnTo>
                <a:lnTo>
                  <a:pt x="0" y="222433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9144000" y="5952233"/>
            <a:ext cx="3522624" cy="3242642"/>
            <a:chOff x="0" y="0"/>
            <a:chExt cx="966425" cy="889612"/>
          </a:xfrm>
        </p:grpSpPr>
        <p:sp>
          <p:nvSpPr>
            <p:cNvPr id="7" name="Freeform 7"/>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ECF0F3"/>
            </a:solidFill>
          </p:spPr>
        </p:sp>
        <p:sp>
          <p:nvSpPr>
            <p:cNvPr id="8" name="TextBox 8"/>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sp>
        <p:nvSpPr>
          <p:cNvPr id="9" name="Freeform 9"/>
          <p:cNvSpPr/>
          <p:nvPr/>
        </p:nvSpPr>
        <p:spPr>
          <a:xfrm>
            <a:off x="9135621" y="3915105"/>
            <a:ext cx="3893803" cy="2224335"/>
          </a:xfrm>
          <a:custGeom>
            <a:avLst/>
            <a:gdLst/>
            <a:ahLst/>
            <a:cxnLst/>
            <a:rect l="l" t="t" r="r" b="b"/>
            <a:pathLst>
              <a:path w="3893803" h="2224335">
                <a:moveTo>
                  <a:pt x="0" y="0"/>
                </a:moveTo>
                <a:lnTo>
                  <a:pt x="3893803" y="0"/>
                </a:lnTo>
                <a:lnTo>
                  <a:pt x="3893803" y="2224335"/>
                </a:lnTo>
                <a:lnTo>
                  <a:pt x="0" y="2224335"/>
                </a:lnTo>
                <a:lnTo>
                  <a:pt x="0" y="0"/>
                </a:lnTo>
                <a:close/>
              </a:path>
            </a:pathLst>
          </a:custGeom>
          <a:blipFill>
            <a:blip r:embed="rId2">
              <a:alphaModFix amt="50000"/>
              <a:extLst>
                <a:ext uri="{96DAC541-7B7A-43D3-8B79-37D633B846F1}">
                  <asvg:svgBlip xmlns:asvg="http://schemas.microsoft.com/office/drawing/2016/SVG/main" r:embed="rId4"/>
                </a:ext>
              </a:extLst>
            </a:blip>
            <a:stretch>
              <a:fillRect/>
            </a:stretch>
          </a:blipFill>
          <a:ln cap="sq">
            <a:noFill/>
            <a:prstDash val="solid"/>
            <a:miter/>
          </a:ln>
        </p:spPr>
      </p:sp>
      <p:grpSp>
        <p:nvGrpSpPr>
          <p:cNvPr id="10" name="Group 10"/>
          <p:cNvGrpSpPr/>
          <p:nvPr/>
        </p:nvGrpSpPr>
        <p:grpSpPr>
          <a:xfrm>
            <a:off x="13157063" y="2280966"/>
            <a:ext cx="3522624" cy="3242642"/>
            <a:chOff x="0" y="0"/>
            <a:chExt cx="966425" cy="889612"/>
          </a:xfrm>
        </p:grpSpPr>
        <p:sp>
          <p:nvSpPr>
            <p:cNvPr id="11" name="Freeform 11"/>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ECF0F3"/>
            </a:solidFill>
          </p:spPr>
        </p:sp>
        <p:sp>
          <p:nvSpPr>
            <p:cNvPr id="12" name="TextBox 12"/>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grpSp>
        <p:nvGrpSpPr>
          <p:cNvPr id="13" name="Group 13"/>
          <p:cNvGrpSpPr/>
          <p:nvPr/>
        </p:nvGrpSpPr>
        <p:grpSpPr>
          <a:xfrm>
            <a:off x="13157063" y="5952233"/>
            <a:ext cx="3522624" cy="3242642"/>
            <a:chOff x="0" y="0"/>
            <a:chExt cx="966425" cy="889612"/>
          </a:xfrm>
        </p:grpSpPr>
        <p:sp>
          <p:nvSpPr>
            <p:cNvPr id="14" name="Freeform 14"/>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ECF0F3"/>
            </a:solidFill>
          </p:spPr>
        </p:sp>
        <p:sp>
          <p:nvSpPr>
            <p:cNvPr id="15" name="TextBox 15"/>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sp>
        <p:nvSpPr>
          <p:cNvPr id="16" name="Freeform 16"/>
          <p:cNvSpPr/>
          <p:nvPr/>
        </p:nvSpPr>
        <p:spPr>
          <a:xfrm>
            <a:off x="13157063" y="3915105"/>
            <a:ext cx="3893803" cy="2224335"/>
          </a:xfrm>
          <a:custGeom>
            <a:avLst/>
            <a:gdLst/>
            <a:ahLst/>
            <a:cxnLst/>
            <a:rect l="l" t="t" r="r" b="b"/>
            <a:pathLst>
              <a:path w="3893803" h="2224335">
                <a:moveTo>
                  <a:pt x="0" y="0"/>
                </a:moveTo>
                <a:lnTo>
                  <a:pt x="3893803" y="0"/>
                </a:lnTo>
                <a:lnTo>
                  <a:pt x="3893803" y="2224335"/>
                </a:lnTo>
                <a:lnTo>
                  <a:pt x="0" y="2224335"/>
                </a:lnTo>
                <a:lnTo>
                  <a:pt x="0" y="0"/>
                </a:lnTo>
                <a:close/>
              </a:path>
            </a:pathLst>
          </a:custGeom>
          <a:blipFill>
            <a:blip r:embed="rId2">
              <a:alphaModFix amt="50000"/>
              <a:extLst>
                <a:ext uri="{96DAC541-7B7A-43D3-8B79-37D633B846F1}">
                  <asvg:svgBlip xmlns:asvg="http://schemas.microsoft.com/office/drawing/2016/SVG/main" r:embed="rId5"/>
                </a:ext>
              </a:extLst>
            </a:blip>
            <a:stretch>
              <a:fillRect/>
            </a:stretch>
          </a:blipFill>
          <a:ln cap="sq">
            <a:noFill/>
            <a:prstDash val="solid"/>
            <a:miter/>
          </a:ln>
        </p:spPr>
      </p:sp>
      <p:grpSp>
        <p:nvGrpSpPr>
          <p:cNvPr id="17" name="Group 17"/>
          <p:cNvGrpSpPr/>
          <p:nvPr/>
        </p:nvGrpSpPr>
        <p:grpSpPr>
          <a:xfrm>
            <a:off x="9325632" y="2461941"/>
            <a:ext cx="3522624" cy="3242642"/>
            <a:chOff x="0" y="0"/>
            <a:chExt cx="966425" cy="889612"/>
          </a:xfrm>
        </p:grpSpPr>
        <p:sp>
          <p:nvSpPr>
            <p:cNvPr id="18" name="Freeform 18"/>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386C9C"/>
            </a:solidFill>
          </p:spPr>
        </p:sp>
        <p:sp>
          <p:nvSpPr>
            <p:cNvPr id="19" name="TextBox 19"/>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grpSp>
        <p:nvGrpSpPr>
          <p:cNvPr id="20" name="Group 20"/>
          <p:cNvGrpSpPr/>
          <p:nvPr/>
        </p:nvGrpSpPr>
        <p:grpSpPr>
          <a:xfrm>
            <a:off x="9325632" y="6133208"/>
            <a:ext cx="3522624" cy="3242642"/>
            <a:chOff x="0" y="0"/>
            <a:chExt cx="966425" cy="889612"/>
          </a:xfrm>
        </p:grpSpPr>
        <p:sp>
          <p:nvSpPr>
            <p:cNvPr id="21" name="Freeform 21"/>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C34D24"/>
            </a:solidFill>
          </p:spPr>
        </p:sp>
        <p:sp>
          <p:nvSpPr>
            <p:cNvPr id="22" name="TextBox 22"/>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grpSp>
        <p:nvGrpSpPr>
          <p:cNvPr id="23" name="Group 23"/>
          <p:cNvGrpSpPr/>
          <p:nvPr/>
        </p:nvGrpSpPr>
        <p:grpSpPr>
          <a:xfrm>
            <a:off x="13299593" y="2461941"/>
            <a:ext cx="3522624" cy="3242642"/>
            <a:chOff x="0" y="0"/>
            <a:chExt cx="966425" cy="889612"/>
          </a:xfrm>
        </p:grpSpPr>
        <p:sp>
          <p:nvSpPr>
            <p:cNvPr id="24" name="Freeform 24"/>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308FBE"/>
            </a:solidFill>
          </p:spPr>
        </p:sp>
        <p:sp>
          <p:nvSpPr>
            <p:cNvPr id="25" name="TextBox 25"/>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sp>
        <p:nvSpPr>
          <p:cNvPr id="26" name="Freeform 26"/>
          <p:cNvSpPr/>
          <p:nvPr/>
        </p:nvSpPr>
        <p:spPr>
          <a:xfrm>
            <a:off x="13114003" y="7659406"/>
            <a:ext cx="3893803" cy="2224335"/>
          </a:xfrm>
          <a:custGeom>
            <a:avLst/>
            <a:gdLst/>
            <a:ahLst/>
            <a:cxnLst/>
            <a:rect l="l" t="t" r="r" b="b"/>
            <a:pathLst>
              <a:path w="3893803" h="2224335">
                <a:moveTo>
                  <a:pt x="0" y="0"/>
                </a:moveTo>
                <a:lnTo>
                  <a:pt x="3893803" y="0"/>
                </a:lnTo>
                <a:lnTo>
                  <a:pt x="3893803" y="2224335"/>
                </a:lnTo>
                <a:lnTo>
                  <a:pt x="0" y="2224335"/>
                </a:lnTo>
                <a:lnTo>
                  <a:pt x="0" y="0"/>
                </a:lnTo>
                <a:close/>
              </a:path>
            </a:pathLst>
          </a:custGeom>
          <a:blipFill>
            <a:blip r:embed="rId2">
              <a:alphaModFix amt="50000"/>
              <a:extLst>
                <a:ext uri="{96DAC541-7B7A-43D3-8B79-37D633B846F1}">
                  <asvg:svgBlip xmlns:asvg="http://schemas.microsoft.com/office/drawing/2016/SVG/main" r:embed="rId6"/>
                </a:ext>
              </a:extLst>
            </a:blip>
            <a:stretch>
              <a:fillRect/>
            </a:stretch>
          </a:blipFill>
          <a:ln cap="sq">
            <a:noFill/>
            <a:prstDash val="solid"/>
            <a:miter/>
          </a:ln>
        </p:spPr>
      </p:sp>
      <p:grpSp>
        <p:nvGrpSpPr>
          <p:cNvPr id="27" name="Group 27"/>
          <p:cNvGrpSpPr/>
          <p:nvPr/>
        </p:nvGrpSpPr>
        <p:grpSpPr>
          <a:xfrm>
            <a:off x="13338694" y="6133208"/>
            <a:ext cx="3522624" cy="3242642"/>
            <a:chOff x="0" y="0"/>
            <a:chExt cx="966425" cy="889612"/>
          </a:xfrm>
        </p:grpSpPr>
        <p:sp>
          <p:nvSpPr>
            <p:cNvPr id="28" name="Freeform 28"/>
            <p:cNvSpPr/>
            <p:nvPr/>
          </p:nvSpPr>
          <p:spPr>
            <a:xfrm>
              <a:off x="0" y="0"/>
              <a:ext cx="966425" cy="889612"/>
            </a:xfrm>
            <a:custGeom>
              <a:avLst/>
              <a:gdLst/>
              <a:ahLst/>
              <a:cxnLst/>
              <a:rect l="l" t="t" r="r" b="b"/>
              <a:pathLst>
                <a:path w="966425" h="889612">
                  <a:moveTo>
                    <a:pt x="112086" y="0"/>
                  </a:moveTo>
                  <a:lnTo>
                    <a:pt x="854338" y="0"/>
                  </a:lnTo>
                  <a:cubicBezTo>
                    <a:pt x="884066" y="0"/>
                    <a:pt x="912575" y="11809"/>
                    <a:pt x="933595" y="32829"/>
                  </a:cubicBezTo>
                  <a:cubicBezTo>
                    <a:pt x="954616" y="53850"/>
                    <a:pt x="966425" y="82359"/>
                    <a:pt x="966425" y="112086"/>
                  </a:cubicBezTo>
                  <a:lnTo>
                    <a:pt x="966425" y="777526"/>
                  </a:lnTo>
                  <a:cubicBezTo>
                    <a:pt x="966425" y="807253"/>
                    <a:pt x="954616" y="835763"/>
                    <a:pt x="933595" y="856783"/>
                  </a:cubicBezTo>
                  <a:cubicBezTo>
                    <a:pt x="912575" y="877803"/>
                    <a:pt x="884066" y="889612"/>
                    <a:pt x="854338" y="889612"/>
                  </a:cubicBezTo>
                  <a:lnTo>
                    <a:pt x="112086" y="889612"/>
                  </a:lnTo>
                  <a:cubicBezTo>
                    <a:pt x="82359" y="889612"/>
                    <a:pt x="53850" y="877803"/>
                    <a:pt x="32829" y="856783"/>
                  </a:cubicBezTo>
                  <a:cubicBezTo>
                    <a:pt x="11809" y="835763"/>
                    <a:pt x="0" y="807253"/>
                    <a:pt x="0" y="777526"/>
                  </a:cubicBezTo>
                  <a:lnTo>
                    <a:pt x="0" y="112086"/>
                  </a:lnTo>
                  <a:cubicBezTo>
                    <a:pt x="0" y="82359"/>
                    <a:pt x="11809" y="53850"/>
                    <a:pt x="32829" y="32829"/>
                  </a:cubicBezTo>
                  <a:cubicBezTo>
                    <a:pt x="53850" y="11809"/>
                    <a:pt x="82359" y="0"/>
                    <a:pt x="112086" y="0"/>
                  </a:cubicBezTo>
                  <a:close/>
                </a:path>
              </a:pathLst>
            </a:custGeom>
            <a:solidFill>
              <a:srgbClr val="FF7A46"/>
            </a:solidFill>
          </p:spPr>
        </p:sp>
        <p:sp>
          <p:nvSpPr>
            <p:cNvPr id="29" name="TextBox 29"/>
            <p:cNvSpPr txBox="1"/>
            <p:nvPr/>
          </p:nvSpPr>
          <p:spPr>
            <a:xfrm>
              <a:off x="0" y="-57150"/>
              <a:ext cx="966425" cy="946762"/>
            </a:xfrm>
            <a:prstGeom prst="rect">
              <a:avLst/>
            </a:prstGeom>
          </p:spPr>
          <p:txBody>
            <a:bodyPr lIns="50800" tIns="50800" rIns="50800" bIns="50800" rtlCol="0" anchor="ctr"/>
            <a:lstStyle/>
            <a:p>
              <a:pPr algn="ctr">
                <a:lnSpc>
                  <a:spcPts val="2698"/>
                </a:lnSpc>
              </a:pPr>
              <a:endParaRPr/>
            </a:p>
          </p:txBody>
        </p:sp>
      </p:grpSp>
      <p:sp>
        <p:nvSpPr>
          <p:cNvPr id="30" name="Freeform 30"/>
          <p:cNvSpPr/>
          <p:nvPr/>
        </p:nvSpPr>
        <p:spPr>
          <a:xfrm>
            <a:off x="15151087" y="9091647"/>
            <a:ext cx="4216427" cy="1913204"/>
          </a:xfrm>
          <a:custGeom>
            <a:avLst/>
            <a:gdLst/>
            <a:ahLst/>
            <a:cxnLst/>
            <a:rect l="l" t="t" r="r" b="b"/>
            <a:pathLst>
              <a:path w="4216427" h="1913204">
                <a:moveTo>
                  <a:pt x="0" y="0"/>
                </a:moveTo>
                <a:lnTo>
                  <a:pt x="4216426" y="0"/>
                </a:lnTo>
                <a:lnTo>
                  <a:pt x="4216426" y="1913204"/>
                </a:lnTo>
                <a:lnTo>
                  <a:pt x="0" y="1913204"/>
                </a:lnTo>
                <a:lnTo>
                  <a:pt x="0" y="0"/>
                </a:lnTo>
                <a:close/>
              </a:path>
            </a:pathLst>
          </a:custGeom>
          <a:blipFill>
            <a:blip r:embed="rId7">
              <a:alphaModFix amt="39000"/>
              <a:extLst>
                <a:ext uri="{96DAC541-7B7A-43D3-8B79-37D633B846F1}">
                  <asvg:svgBlip xmlns:asvg="http://schemas.microsoft.com/office/drawing/2016/SVG/main" r:embed="rId8"/>
                </a:ext>
              </a:extLst>
            </a:blip>
            <a:stretch>
              <a:fillRect/>
            </a:stretch>
          </a:blipFill>
          <a:ln cap="sq">
            <a:noFill/>
            <a:prstDash val="solid"/>
            <a:miter/>
          </a:ln>
        </p:spPr>
      </p:sp>
      <p:sp>
        <p:nvSpPr>
          <p:cNvPr id="31" name="Freeform 31"/>
          <p:cNvSpPr/>
          <p:nvPr/>
        </p:nvSpPr>
        <p:spPr>
          <a:xfrm>
            <a:off x="16204317" y="-685800"/>
            <a:ext cx="7315200" cy="3429000"/>
          </a:xfrm>
          <a:custGeom>
            <a:avLst/>
            <a:gdLst/>
            <a:ahLst/>
            <a:cxnLst/>
            <a:rect l="l" t="t" r="r" b="b"/>
            <a:pathLst>
              <a:path w="7315200" h="3429000">
                <a:moveTo>
                  <a:pt x="0" y="0"/>
                </a:moveTo>
                <a:lnTo>
                  <a:pt x="7315200" y="0"/>
                </a:lnTo>
                <a:lnTo>
                  <a:pt x="7315200" y="3429000"/>
                </a:lnTo>
                <a:lnTo>
                  <a:pt x="0" y="3429000"/>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p:spPr>
      </p:sp>
      <p:sp>
        <p:nvSpPr>
          <p:cNvPr id="32" name="Freeform 32"/>
          <p:cNvSpPr/>
          <p:nvPr/>
        </p:nvSpPr>
        <p:spPr>
          <a:xfrm flipH="1" flipV="1">
            <a:off x="-5740404" y="7384321"/>
            <a:ext cx="7315200" cy="3429000"/>
          </a:xfrm>
          <a:custGeom>
            <a:avLst/>
            <a:gdLst/>
            <a:ahLst/>
            <a:cxnLst/>
            <a:rect l="l" t="t" r="r" b="b"/>
            <a:pathLst>
              <a:path w="7315200" h="3429000">
                <a:moveTo>
                  <a:pt x="7315200" y="3429000"/>
                </a:moveTo>
                <a:lnTo>
                  <a:pt x="0" y="3429000"/>
                </a:lnTo>
                <a:lnTo>
                  <a:pt x="0" y="0"/>
                </a:lnTo>
                <a:lnTo>
                  <a:pt x="7315200" y="0"/>
                </a:lnTo>
                <a:lnTo>
                  <a:pt x="7315200" y="3429000"/>
                </a:lnTo>
                <a:close/>
              </a:path>
            </a:pathLst>
          </a:custGeom>
          <a:blipFill>
            <a:blip r:embed="rId9">
              <a:alphaModFix amt="60000"/>
              <a:extLst>
                <a:ext uri="{96DAC541-7B7A-43D3-8B79-37D633B846F1}">
                  <asvg:svgBlip xmlns:asvg="http://schemas.microsoft.com/office/drawing/2016/SVG/main" r:embed="rId10"/>
                </a:ext>
              </a:extLst>
            </a:blip>
            <a:stretch>
              <a:fillRect/>
            </a:stretch>
          </a:blipFill>
        </p:spPr>
      </p:sp>
      <p:sp>
        <p:nvSpPr>
          <p:cNvPr id="33" name="Freeform 33"/>
          <p:cNvSpPr/>
          <p:nvPr/>
        </p:nvSpPr>
        <p:spPr>
          <a:xfrm rot="-2700000">
            <a:off x="-3870446" y="843772"/>
            <a:ext cx="7315200" cy="1545336"/>
          </a:xfrm>
          <a:custGeom>
            <a:avLst/>
            <a:gdLst/>
            <a:ahLst/>
            <a:cxnLst/>
            <a:rect l="l" t="t" r="r" b="b"/>
            <a:pathLst>
              <a:path w="7315200" h="1545336">
                <a:moveTo>
                  <a:pt x="0" y="0"/>
                </a:moveTo>
                <a:lnTo>
                  <a:pt x="7315200" y="0"/>
                </a:lnTo>
                <a:lnTo>
                  <a:pt x="7315200" y="1545336"/>
                </a:lnTo>
                <a:lnTo>
                  <a:pt x="0" y="1545336"/>
                </a:lnTo>
                <a:lnTo>
                  <a:pt x="0" y="0"/>
                </a:lnTo>
                <a:close/>
              </a:path>
            </a:pathLst>
          </a:custGeom>
          <a:blipFill>
            <a:blip r:embed="rId11">
              <a:alphaModFix amt="32999"/>
              <a:extLst>
                <a:ext uri="{96DAC541-7B7A-43D3-8B79-37D633B846F1}">
                  <asvg:svgBlip xmlns:asvg="http://schemas.microsoft.com/office/drawing/2016/SVG/main" r:embed="rId12"/>
                </a:ext>
              </a:extLst>
            </a:blip>
            <a:stretch>
              <a:fillRect/>
            </a:stretch>
          </a:blipFill>
          <a:ln cap="sq">
            <a:noFill/>
            <a:prstDash val="solid"/>
            <a:miter/>
          </a:ln>
        </p:spPr>
      </p:sp>
      <p:sp>
        <p:nvSpPr>
          <p:cNvPr id="34" name="Freeform 34"/>
          <p:cNvSpPr/>
          <p:nvPr/>
        </p:nvSpPr>
        <p:spPr>
          <a:xfrm>
            <a:off x="637009" y="3545311"/>
            <a:ext cx="7565162" cy="4747139"/>
          </a:xfrm>
          <a:custGeom>
            <a:avLst/>
            <a:gdLst/>
            <a:ahLst/>
            <a:cxnLst/>
            <a:rect l="l" t="t" r="r" b="b"/>
            <a:pathLst>
              <a:path w="7565162" h="4747139">
                <a:moveTo>
                  <a:pt x="0" y="0"/>
                </a:moveTo>
                <a:lnTo>
                  <a:pt x="7565162" y="0"/>
                </a:lnTo>
                <a:lnTo>
                  <a:pt x="7565162" y="4747139"/>
                </a:lnTo>
                <a:lnTo>
                  <a:pt x="0" y="4747139"/>
                </a:lnTo>
                <a:lnTo>
                  <a:pt x="0" y="0"/>
                </a:lnTo>
                <a:close/>
              </a:path>
            </a:pathLst>
          </a:custGeom>
          <a:blipFill>
            <a:blip r:embed="rId13"/>
            <a:stretch>
              <a:fillRect/>
            </a:stretch>
          </a:blipFill>
        </p:spPr>
      </p:sp>
      <p:sp>
        <p:nvSpPr>
          <p:cNvPr id="35" name="TextBox 35"/>
          <p:cNvSpPr txBox="1"/>
          <p:nvPr/>
        </p:nvSpPr>
        <p:spPr>
          <a:xfrm>
            <a:off x="1358651" y="942975"/>
            <a:ext cx="6449130" cy="1403985"/>
          </a:xfrm>
          <a:prstGeom prst="rect">
            <a:avLst/>
          </a:prstGeom>
        </p:spPr>
        <p:txBody>
          <a:bodyPr lIns="0" tIns="0" rIns="0" bIns="0" rtlCol="0" anchor="t">
            <a:spAutoFit/>
          </a:bodyPr>
          <a:lstStyle/>
          <a:p>
            <a:pPr algn="l">
              <a:lnSpc>
                <a:spcPts val="11276"/>
              </a:lnSpc>
            </a:pPr>
            <a:r>
              <a:rPr lang="en-US" sz="8674" b="1">
                <a:solidFill>
                  <a:srgbClr val="FFFFFF"/>
                </a:solidFill>
                <a:latin typeface="Roboto Bold"/>
                <a:ea typeface="Roboto Bold"/>
                <a:cs typeface="Roboto Bold"/>
                <a:sym typeface="Roboto Bold"/>
              </a:rPr>
              <a:t>Future Work</a:t>
            </a:r>
          </a:p>
        </p:txBody>
      </p:sp>
      <p:sp>
        <p:nvSpPr>
          <p:cNvPr id="36" name="TextBox 36"/>
          <p:cNvSpPr txBox="1"/>
          <p:nvPr/>
        </p:nvSpPr>
        <p:spPr>
          <a:xfrm>
            <a:off x="9617392" y="3431580"/>
            <a:ext cx="2930261" cy="1322101"/>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Use Flask or FastAPI to serve the model for real-time transaction scoring and alert generation.</a:t>
            </a:r>
          </a:p>
        </p:txBody>
      </p:sp>
      <p:sp>
        <p:nvSpPr>
          <p:cNvPr id="37" name="TextBox 37"/>
          <p:cNvSpPr txBox="1"/>
          <p:nvPr/>
        </p:nvSpPr>
        <p:spPr>
          <a:xfrm>
            <a:off x="13595774" y="3318963"/>
            <a:ext cx="2930261" cy="1322101"/>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Link model predictions with interactive dashboards (e.g., Power BI or Streamlit) for live monitoring.</a:t>
            </a:r>
          </a:p>
        </p:txBody>
      </p:sp>
      <p:sp>
        <p:nvSpPr>
          <p:cNvPr id="38" name="TextBox 38"/>
          <p:cNvSpPr txBox="1"/>
          <p:nvPr/>
        </p:nvSpPr>
        <p:spPr>
          <a:xfrm>
            <a:off x="13685956" y="7269449"/>
            <a:ext cx="2930261" cy="1988851"/>
          </a:xfrm>
          <a:prstGeom prst="rect">
            <a:avLst/>
          </a:prstGeom>
        </p:spPr>
        <p:txBody>
          <a:bodyPr lIns="0" tIns="0" rIns="0" bIns="0" rtlCol="0" anchor="t">
            <a:spAutoFit/>
          </a:bodyPr>
          <a:lstStyle/>
          <a:p>
            <a:pPr algn="l">
              <a:lnSpc>
                <a:spcPts val="2698"/>
              </a:lnSpc>
            </a:pPr>
            <a:r>
              <a:rPr lang="en-US" sz="1799">
                <a:solidFill>
                  <a:srgbClr val="FFFFFF"/>
                </a:solidFill>
                <a:latin typeface="Roboto"/>
                <a:ea typeface="Roboto"/>
                <a:cs typeface="Roboto"/>
                <a:sym typeface="Roboto"/>
              </a:rPr>
              <a:t>Develop a system that continuously learns from new data using scheduled model retraining and concept drift detection.</a:t>
            </a:r>
          </a:p>
          <a:p>
            <a:pPr marL="0" lvl="0" indent="0" algn="l">
              <a:lnSpc>
                <a:spcPts val="2698"/>
              </a:lnSpc>
            </a:pPr>
            <a:endParaRPr lang="en-US" sz="1799">
              <a:solidFill>
                <a:srgbClr val="FFFFFF"/>
              </a:solidFill>
              <a:latin typeface="Roboto"/>
              <a:ea typeface="Roboto"/>
              <a:cs typeface="Roboto"/>
              <a:sym typeface="Roboto"/>
            </a:endParaRPr>
          </a:p>
        </p:txBody>
      </p:sp>
      <p:sp>
        <p:nvSpPr>
          <p:cNvPr id="39" name="TextBox 39"/>
          <p:cNvSpPr txBox="1"/>
          <p:nvPr/>
        </p:nvSpPr>
        <p:spPr>
          <a:xfrm>
            <a:off x="9625771" y="7064904"/>
            <a:ext cx="2930261" cy="1322101"/>
          </a:xfrm>
          <a:prstGeom prst="rect">
            <a:avLst/>
          </a:prstGeom>
        </p:spPr>
        <p:txBody>
          <a:bodyPr lIns="0" tIns="0" rIns="0" bIns="0" rtlCol="0" anchor="t">
            <a:spAutoFit/>
          </a:bodyPr>
          <a:lstStyle/>
          <a:p>
            <a:pPr marL="0" lvl="0" indent="0" algn="l">
              <a:lnSpc>
                <a:spcPts val="2698"/>
              </a:lnSpc>
            </a:pPr>
            <a:r>
              <a:rPr lang="en-US" sz="1799">
                <a:solidFill>
                  <a:srgbClr val="FFFFFF"/>
                </a:solidFill>
                <a:latin typeface="Roboto"/>
                <a:ea typeface="Roboto"/>
                <a:cs typeface="Roboto"/>
                <a:sym typeface="Roboto"/>
              </a:rPr>
              <a:t>Explore RNNs, LSTMs, or Autoencoders to capture complex, time-based fraud patterns.</a:t>
            </a:r>
          </a:p>
        </p:txBody>
      </p:sp>
      <p:sp>
        <p:nvSpPr>
          <p:cNvPr id="40" name="TextBox 40"/>
          <p:cNvSpPr txBox="1"/>
          <p:nvPr/>
        </p:nvSpPr>
        <p:spPr>
          <a:xfrm>
            <a:off x="9444371" y="2863880"/>
            <a:ext cx="3293062" cy="390550"/>
          </a:xfrm>
          <a:prstGeom prst="rect">
            <a:avLst/>
          </a:prstGeom>
        </p:spPr>
        <p:txBody>
          <a:bodyPr lIns="0" tIns="0" rIns="0" bIns="0" rtlCol="0" anchor="t">
            <a:spAutoFit/>
          </a:bodyPr>
          <a:lstStyle/>
          <a:p>
            <a:pPr marL="0" lvl="1" indent="0" algn="l">
              <a:lnSpc>
                <a:spcPts val="3148"/>
              </a:lnSpc>
              <a:spcBef>
                <a:spcPct val="0"/>
              </a:spcBef>
            </a:pPr>
            <a:r>
              <a:rPr lang="en-US" sz="2249" b="1">
                <a:solidFill>
                  <a:srgbClr val="FFFFFF"/>
                </a:solidFill>
                <a:latin typeface="Roboto Bold"/>
                <a:ea typeface="Roboto Bold"/>
                <a:cs typeface="Roboto Bold"/>
                <a:sym typeface="Roboto Bold"/>
              </a:rPr>
              <a:t>Real-Time Deployment</a:t>
            </a:r>
          </a:p>
        </p:txBody>
      </p:sp>
      <p:sp>
        <p:nvSpPr>
          <p:cNvPr id="41" name="TextBox 41"/>
          <p:cNvSpPr txBox="1"/>
          <p:nvPr/>
        </p:nvSpPr>
        <p:spPr>
          <a:xfrm>
            <a:off x="13490743" y="2863880"/>
            <a:ext cx="3226443" cy="390550"/>
          </a:xfrm>
          <a:prstGeom prst="rect">
            <a:avLst/>
          </a:prstGeom>
        </p:spPr>
        <p:txBody>
          <a:bodyPr lIns="0" tIns="0" rIns="0" bIns="0" rtlCol="0" anchor="t">
            <a:spAutoFit/>
          </a:bodyPr>
          <a:lstStyle/>
          <a:p>
            <a:pPr marL="0" lvl="1" indent="0" algn="l">
              <a:lnSpc>
                <a:spcPts val="3148"/>
              </a:lnSpc>
              <a:spcBef>
                <a:spcPct val="0"/>
              </a:spcBef>
            </a:pPr>
            <a:r>
              <a:rPr lang="en-US" sz="2249" b="1">
                <a:solidFill>
                  <a:srgbClr val="FFFFFF"/>
                </a:solidFill>
                <a:latin typeface="Roboto Bold"/>
                <a:ea typeface="Roboto Bold"/>
                <a:cs typeface="Roboto Bold"/>
                <a:sym typeface="Roboto Bold"/>
              </a:rPr>
              <a:t>Dashboard Integration</a:t>
            </a:r>
          </a:p>
        </p:txBody>
      </p:sp>
      <p:sp>
        <p:nvSpPr>
          <p:cNvPr id="42" name="TextBox 42"/>
          <p:cNvSpPr txBox="1"/>
          <p:nvPr/>
        </p:nvSpPr>
        <p:spPr>
          <a:xfrm>
            <a:off x="13685956" y="6480310"/>
            <a:ext cx="2930261" cy="781075"/>
          </a:xfrm>
          <a:prstGeom prst="rect">
            <a:avLst/>
          </a:prstGeom>
        </p:spPr>
        <p:txBody>
          <a:bodyPr lIns="0" tIns="0" rIns="0" bIns="0" rtlCol="0" anchor="t">
            <a:spAutoFit/>
          </a:bodyPr>
          <a:lstStyle/>
          <a:p>
            <a:pPr marL="0" lvl="1" indent="0" algn="l">
              <a:lnSpc>
                <a:spcPts val="3148"/>
              </a:lnSpc>
              <a:spcBef>
                <a:spcPct val="0"/>
              </a:spcBef>
            </a:pPr>
            <a:r>
              <a:rPr lang="en-US" sz="2249" b="1">
                <a:solidFill>
                  <a:srgbClr val="FFFFFF"/>
                </a:solidFill>
                <a:latin typeface="Roboto Bold"/>
                <a:ea typeface="Roboto Bold"/>
                <a:cs typeface="Roboto Bold"/>
                <a:sym typeface="Roboto Bold"/>
              </a:rPr>
              <a:t>Adaptive Learning Pipelines</a:t>
            </a:r>
          </a:p>
        </p:txBody>
      </p:sp>
      <p:sp>
        <p:nvSpPr>
          <p:cNvPr id="43" name="TextBox 43"/>
          <p:cNvSpPr txBox="1"/>
          <p:nvPr/>
        </p:nvSpPr>
        <p:spPr>
          <a:xfrm>
            <a:off x="9388959" y="6568165"/>
            <a:ext cx="3403885" cy="372579"/>
          </a:xfrm>
          <a:prstGeom prst="rect">
            <a:avLst/>
          </a:prstGeom>
        </p:spPr>
        <p:txBody>
          <a:bodyPr lIns="0" tIns="0" rIns="0" bIns="0" rtlCol="0" anchor="t">
            <a:spAutoFit/>
          </a:bodyPr>
          <a:lstStyle/>
          <a:p>
            <a:pPr marL="0" lvl="1" indent="0" algn="l">
              <a:lnSpc>
                <a:spcPts val="3068"/>
              </a:lnSpc>
              <a:spcBef>
                <a:spcPct val="0"/>
              </a:spcBef>
            </a:pPr>
            <a:r>
              <a:rPr lang="en-US" sz="2192" b="1">
                <a:solidFill>
                  <a:srgbClr val="FFFFFF"/>
                </a:solidFill>
                <a:latin typeface="Roboto Bold"/>
                <a:ea typeface="Roboto Bold"/>
                <a:cs typeface="Roboto Bold"/>
                <a:sym typeface="Roboto Bold"/>
              </a:rPr>
              <a:t>Deep Learning Approaches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1203696" y="-160540"/>
            <a:ext cx="16996782" cy="10559158"/>
          </a:xfrm>
          <a:prstGeom prst="line">
            <a:avLst/>
          </a:prstGeom>
          <a:ln w="285750" cap="flat">
            <a:solidFill>
              <a:srgbClr val="000000"/>
            </a:solidFill>
            <a:prstDash val="solid"/>
            <a:headEnd type="none" w="sm" len="sm"/>
            <a:tailEnd type="none" w="sm" len="sm"/>
          </a:ln>
        </p:spPr>
      </p:sp>
      <p:sp>
        <p:nvSpPr>
          <p:cNvPr id="3" name="Freeform 3"/>
          <p:cNvSpPr/>
          <p:nvPr/>
        </p:nvSpPr>
        <p:spPr>
          <a:xfrm rot="-1894739">
            <a:off x="1196279" y="8105819"/>
            <a:ext cx="6935919" cy="301752"/>
          </a:xfrm>
          <a:custGeom>
            <a:avLst/>
            <a:gdLst/>
            <a:ahLst/>
            <a:cxnLst/>
            <a:rect l="l" t="t" r="r" b="b"/>
            <a:pathLst>
              <a:path w="6935919" h="301752">
                <a:moveTo>
                  <a:pt x="0" y="0"/>
                </a:moveTo>
                <a:lnTo>
                  <a:pt x="6935919" y="0"/>
                </a:lnTo>
                <a:lnTo>
                  <a:pt x="6935919" y="301752"/>
                </a:lnTo>
                <a:lnTo>
                  <a:pt x="0" y="301752"/>
                </a:lnTo>
                <a:lnTo>
                  <a:pt x="0" y="0"/>
                </a:lnTo>
                <a:close/>
              </a:path>
            </a:pathLst>
          </a:custGeom>
          <a:blipFill>
            <a:blip r:embed="rId2">
              <a:extLst>
                <a:ext uri="{96DAC541-7B7A-43D3-8B79-37D633B846F1}">
                  <asvg:svgBlip xmlns:asvg="http://schemas.microsoft.com/office/drawing/2016/SVG/main" r:embed="rId3"/>
                </a:ext>
              </a:extLst>
            </a:blip>
            <a:stretch>
              <a:fillRect r="-5468"/>
            </a:stretch>
          </a:blipFill>
        </p:spPr>
      </p:sp>
      <p:sp>
        <p:nvSpPr>
          <p:cNvPr id="4" name="Freeform 4"/>
          <p:cNvSpPr/>
          <p:nvPr/>
        </p:nvSpPr>
        <p:spPr>
          <a:xfrm rot="-1929535">
            <a:off x="7657475" y="4108682"/>
            <a:ext cx="6935919" cy="301752"/>
          </a:xfrm>
          <a:custGeom>
            <a:avLst/>
            <a:gdLst/>
            <a:ahLst/>
            <a:cxnLst/>
            <a:rect l="l" t="t" r="r" b="b"/>
            <a:pathLst>
              <a:path w="6935919" h="301752">
                <a:moveTo>
                  <a:pt x="0" y="0"/>
                </a:moveTo>
                <a:lnTo>
                  <a:pt x="6935919" y="0"/>
                </a:lnTo>
                <a:lnTo>
                  <a:pt x="6935919" y="301752"/>
                </a:lnTo>
                <a:lnTo>
                  <a:pt x="0" y="301752"/>
                </a:lnTo>
                <a:lnTo>
                  <a:pt x="0" y="0"/>
                </a:lnTo>
                <a:close/>
              </a:path>
            </a:pathLst>
          </a:custGeom>
          <a:blipFill>
            <a:blip r:embed="rId2">
              <a:extLst>
                <a:ext uri="{96DAC541-7B7A-43D3-8B79-37D633B846F1}">
                  <asvg:svgBlip xmlns:asvg="http://schemas.microsoft.com/office/drawing/2016/SVG/main" r:embed="rId3"/>
                </a:ext>
              </a:extLst>
            </a:blip>
            <a:stretch>
              <a:fillRect r="-5468"/>
            </a:stretch>
          </a:blipFill>
        </p:spPr>
      </p:sp>
      <p:sp>
        <p:nvSpPr>
          <p:cNvPr id="5" name="Freeform 5"/>
          <p:cNvSpPr/>
          <p:nvPr/>
        </p:nvSpPr>
        <p:spPr>
          <a:xfrm rot="-1929535">
            <a:off x="13458447" y="437727"/>
            <a:ext cx="6935919" cy="301752"/>
          </a:xfrm>
          <a:custGeom>
            <a:avLst/>
            <a:gdLst/>
            <a:ahLst/>
            <a:cxnLst/>
            <a:rect l="l" t="t" r="r" b="b"/>
            <a:pathLst>
              <a:path w="6935919" h="301752">
                <a:moveTo>
                  <a:pt x="0" y="0"/>
                </a:moveTo>
                <a:lnTo>
                  <a:pt x="6935919" y="0"/>
                </a:lnTo>
                <a:lnTo>
                  <a:pt x="6935919" y="301752"/>
                </a:lnTo>
                <a:lnTo>
                  <a:pt x="0" y="301752"/>
                </a:lnTo>
                <a:lnTo>
                  <a:pt x="0" y="0"/>
                </a:lnTo>
                <a:close/>
              </a:path>
            </a:pathLst>
          </a:custGeom>
          <a:blipFill>
            <a:blip r:embed="rId2">
              <a:extLst>
                <a:ext uri="{96DAC541-7B7A-43D3-8B79-37D633B846F1}">
                  <asvg:svgBlip xmlns:asvg="http://schemas.microsoft.com/office/drawing/2016/SVG/main" r:embed="rId3"/>
                </a:ext>
              </a:extLst>
            </a:blip>
            <a:stretch>
              <a:fillRect r="-5468"/>
            </a:stretch>
          </a:blipFill>
        </p:spPr>
      </p:sp>
      <p:sp>
        <p:nvSpPr>
          <p:cNvPr id="6" name="Freeform 6"/>
          <p:cNvSpPr/>
          <p:nvPr/>
        </p:nvSpPr>
        <p:spPr>
          <a:xfrm rot="-1930676">
            <a:off x="3613890" y="7808811"/>
            <a:ext cx="1689910" cy="1267432"/>
          </a:xfrm>
          <a:custGeom>
            <a:avLst/>
            <a:gdLst/>
            <a:ahLst/>
            <a:cxnLst/>
            <a:rect l="l" t="t" r="r" b="b"/>
            <a:pathLst>
              <a:path w="1689910" h="1267432">
                <a:moveTo>
                  <a:pt x="0" y="0"/>
                </a:moveTo>
                <a:lnTo>
                  <a:pt x="1689910" y="0"/>
                </a:lnTo>
                <a:lnTo>
                  <a:pt x="1689910" y="1267432"/>
                </a:lnTo>
                <a:lnTo>
                  <a:pt x="0" y="1267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930676">
            <a:off x="5711187" y="6489200"/>
            <a:ext cx="1689910" cy="1267432"/>
          </a:xfrm>
          <a:custGeom>
            <a:avLst/>
            <a:gdLst/>
            <a:ahLst/>
            <a:cxnLst/>
            <a:rect l="l" t="t" r="r" b="b"/>
            <a:pathLst>
              <a:path w="1689910" h="1267432">
                <a:moveTo>
                  <a:pt x="0" y="0"/>
                </a:moveTo>
                <a:lnTo>
                  <a:pt x="1689910" y="0"/>
                </a:lnTo>
                <a:lnTo>
                  <a:pt x="1689910" y="1267432"/>
                </a:lnTo>
                <a:lnTo>
                  <a:pt x="0" y="1267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930676">
            <a:off x="7808484" y="5169589"/>
            <a:ext cx="1689910" cy="1267432"/>
          </a:xfrm>
          <a:custGeom>
            <a:avLst/>
            <a:gdLst/>
            <a:ahLst/>
            <a:cxnLst/>
            <a:rect l="l" t="t" r="r" b="b"/>
            <a:pathLst>
              <a:path w="1689910" h="1267432">
                <a:moveTo>
                  <a:pt x="0" y="0"/>
                </a:moveTo>
                <a:lnTo>
                  <a:pt x="1689910" y="0"/>
                </a:lnTo>
                <a:lnTo>
                  <a:pt x="1689910" y="1267433"/>
                </a:lnTo>
                <a:lnTo>
                  <a:pt x="0" y="12674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930676">
            <a:off x="9905781" y="3849978"/>
            <a:ext cx="1689910" cy="1267432"/>
          </a:xfrm>
          <a:custGeom>
            <a:avLst/>
            <a:gdLst/>
            <a:ahLst/>
            <a:cxnLst/>
            <a:rect l="l" t="t" r="r" b="b"/>
            <a:pathLst>
              <a:path w="1689910" h="1267432">
                <a:moveTo>
                  <a:pt x="0" y="0"/>
                </a:moveTo>
                <a:lnTo>
                  <a:pt x="1689910" y="0"/>
                </a:lnTo>
                <a:lnTo>
                  <a:pt x="1689910" y="1267433"/>
                </a:lnTo>
                <a:lnTo>
                  <a:pt x="0" y="1267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930676">
            <a:off x="12003078" y="2530368"/>
            <a:ext cx="1689910" cy="1267432"/>
          </a:xfrm>
          <a:custGeom>
            <a:avLst/>
            <a:gdLst/>
            <a:ahLst/>
            <a:cxnLst/>
            <a:rect l="l" t="t" r="r" b="b"/>
            <a:pathLst>
              <a:path w="1689910" h="1267432">
                <a:moveTo>
                  <a:pt x="0" y="0"/>
                </a:moveTo>
                <a:lnTo>
                  <a:pt x="1689910" y="0"/>
                </a:lnTo>
                <a:lnTo>
                  <a:pt x="1689910" y="1267432"/>
                </a:lnTo>
                <a:lnTo>
                  <a:pt x="0" y="1267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3923142" y="8176436"/>
            <a:ext cx="766703" cy="601862"/>
          </a:xfrm>
          <a:custGeom>
            <a:avLst/>
            <a:gdLst/>
            <a:ahLst/>
            <a:cxnLst/>
            <a:rect l="l" t="t" r="r" b="b"/>
            <a:pathLst>
              <a:path w="766703" h="601862">
                <a:moveTo>
                  <a:pt x="0" y="0"/>
                </a:moveTo>
                <a:lnTo>
                  <a:pt x="766703" y="0"/>
                </a:lnTo>
                <a:lnTo>
                  <a:pt x="766703" y="601861"/>
                </a:lnTo>
                <a:lnTo>
                  <a:pt x="0" y="6018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5987854" y="6884983"/>
            <a:ext cx="713470" cy="753997"/>
          </a:xfrm>
          <a:custGeom>
            <a:avLst/>
            <a:gdLst/>
            <a:ahLst/>
            <a:cxnLst/>
            <a:rect l="l" t="t" r="r" b="b"/>
            <a:pathLst>
              <a:path w="713470" h="753997">
                <a:moveTo>
                  <a:pt x="0" y="0"/>
                </a:moveTo>
                <a:lnTo>
                  <a:pt x="713470" y="0"/>
                </a:lnTo>
                <a:lnTo>
                  <a:pt x="713470" y="753997"/>
                </a:lnTo>
                <a:lnTo>
                  <a:pt x="0" y="7539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8138837" y="5474741"/>
            <a:ext cx="730367" cy="792800"/>
          </a:xfrm>
          <a:custGeom>
            <a:avLst/>
            <a:gdLst/>
            <a:ahLst/>
            <a:cxnLst/>
            <a:rect l="l" t="t" r="r" b="b"/>
            <a:pathLst>
              <a:path w="730367" h="792800">
                <a:moveTo>
                  <a:pt x="0" y="0"/>
                </a:moveTo>
                <a:lnTo>
                  <a:pt x="730367" y="0"/>
                </a:lnTo>
                <a:lnTo>
                  <a:pt x="730367" y="792800"/>
                </a:lnTo>
                <a:lnTo>
                  <a:pt x="0" y="792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0152258" y="4237353"/>
            <a:ext cx="811577" cy="666507"/>
          </a:xfrm>
          <a:custGeom>
            <a:avLst/>
            <a:gdLst/>
            <a:ahLst/>
            <a:cxnLst/>
            <a:rect l="l" t="t" r="r" b="b"/>
            <a:pathLst>
              <a:path w="811577" h="666507">
                <a:moveTo>
                  <a:pt x="0" y="0"/>
                </a:moveTo>
                <a:lnTo>
                  <a:pt x="811577" y="0"/>
                </a:lnTo>
                <a:lnTo>
                  <a:pt x="811577" y="666507"/>
                </a:lnTo>
                <a:lnTo>
                  <a:pt x="0" y="66650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2271187" y="2881717"/>
            <a:ext cx="862469" cy="746036"/>
          </a:xfrm>
          <a:custGeom>
            <a:avLst/>
            <a:gdLst/>
            <a:ahLst/>
            <a:cxnLst/>
            <a:rect l="l" t="t" r="r" b="b"/>
            <a:pathLst>
              <a:path w="862469" h="746036">
                <a:moveTo>
                  <a:pt x="0" y="0"/>
                </a:moveTo>
                <a:lnTo>
                  <a:pt x="862469" y="0"/>
                </a:lnTo>
                <a:lnTo>
                  <a:pt x="862469" y="746036"/>
                </a:lnTo>
                <a:lnTo>
                  <a:pt x="0" y="74603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6711540" y="9116639"/>
            <a:ext cx="2522487" cy="2169339"/>
          </a:xfrm>
          <a:custGeom>
            <a:avLst/>
            <a:gdLst/>
            <a:ahLst/>
            <a:cxnLst/>
            <a:rect l="l" t="t" r="r" b="b"/>
            <a:pathLst>
              <a:path w="2522487" h="2169339">
                <a:moveTo>
                  <a:pt x="0" y="0"/>
                </a:moveTo>
                <a:lnTo>
                  <a:pt x="2522488" y="0"/>
                </a:lnTo>
                <a:lnTo>
                  <a:pt x="2522488" y="2169339"/>
                </a:lnTo>
                <a:lnTo>
                  <a:pt x="0" y="2169339"/>
                </a:lnTo>
                <a:lnTo>
                  <a:pt x="0" y="0"/>
                </a:lnTo>
                <a:close/>
              </a:path>
            </a:pathLst>
          </a:custGeom>
          <a:blipFill>
            <a:blip r:embed="rId22">
              <a:alphaModFix amt="12000"/>
              <a:extLst>
                <a:ext uri="{96DAC541-7B7A-43D3-8B79-37D633B846F1}">
                  <asvg:svgBlip xmlns:asvg="http://schemas.microsoft.com/office/drawing/2016/SVG/main" r:embed="rId23"/>
                </a:ext>
              </a:extLst>
            </a:blip>
            <a:stretch>
              <a:fillRect/>
            </a:stretch>
          </a:blipFill>
          <a:ln cap="sq">
            <a:noFill/>
            <a:prstDash val="solid"/>
            <a:miter/>
          </a:ln>
        </p:spPr>
      </p:sp>
      <p:sp>
        <p:nvSpPr>
          <p:cNvPr id="17" name="Freeform 17"/>
          <p:cNvSpPr/>
          <p:nvPr/>
        </p:nvSpPr>
        <p:spPr>
          <a:xfrm>
            <a:off x="-682314" y="3704927"/>
            <a:ext cx="1248148" cy="1329585"/>
          </a:xfrm>
          <a:custGeom>
            <a:avLst/>
            <a:gdLst/>
            <a:ahLst/>
            <a:cxnLst/>
            <a:rect l="l" t="t" r="r" b="b"/>
            <a:pathLst>
              <a:path w="1248148" h="1329585">
                <a:moveTo>
                  <a:pt x="0" y="0"/>
                </a:moveTo>
                <a:lnTo>
                  <a:pt x="1248148" y="0"/>
                </a:lnTo>
                <a:lnTo>
                  <a:pt x="1248148" y="1329584"/>
                </a:lnTo>
                <a:lnTo>
                  <a:pt x="0" y="1329584"/>
                </a:lnTo>
                <a:lnTo>
                  <a:pt x="0" y="0"/>
                </a:lnTo>
                <a:close/>
              </a:path>
            </a:pathLst>
          </a:custGeom>
          <a:blipFill>
            <a:blip r:embed="rId24">
              <a:alphaModFix amt="12000"/>
              <a:extLst>
                <a:ext uri="{96DAC541-7B7A-43D3-8B79-37D633B846F1}">
                  <asvg:svgBlip xmlns:asvg="http://schemas.microsoft.com/office/drawing/2016/SVG/main" r:embed="rId25"/>
                </a:ext>
              </a:extLst>
            </a:blip>
            <a:stretch>
              <a:fillRect/>
            </a:stretch>
          </a:blipFill>
        </p:spPr>
      </p:sp>
      <p:sp>
        <p:nvSpPr>
          <p:cNvPr id="18" name="Freeform 18"/>
          <p:cNvSpPr/>
          <p:nvPr/>
        </p:nvSpPr>
        <p:spPr>
          <a:xfrm>
            <a:off x="13900687" y="5803305"/>
            <a:ext cx="2148721" cy="2057400"/>
          </a:xfrm>
          <a:custGeom>
            <a:avLst/>
            <a:gdLst/>
            <a:ahLst/>
            <a:cxnLst/>
            <a:rect l="l" t="t" r="r" b="b"/>
            <a:pathLst>
              <a:path w="2148721" h="2057400">
                <a:moveTo>
                  <a:pt x="0" y="0"/>
                </a:moveTo>
                <a:lnTo>
                  <a:pt x="2148721" y="0"/>
                </a:lnTo>
                <a:lnTo>
                  <a:pt x="2148721" y="2057400"/>
                </a:lnTo>
                <a:lnTo>
                  <a:pt x="0" y="20574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9" name="TextBox 19"/>
          <p:cNvSpPr txBox="1"/>
          <p:nvPr/>
        </p:nvSpPr>
        <p:spPr>
          <a:xfrm>
            <a:off x="565834" y="6956229"/>
            <a:ext cx="3630174" cy="323850"/>
          </a:xfrm>
          <a:prstGeom prst="rect">
            <a:avLst/>
          </a:prstGeom>
        </p:spPr>
        <p:txBody>
          <a:bodyPr lIns="0" tIns="0" rIns="0" bIns="0" rtlCol="0" anchor="t">
            <a:spAutoFit/>
          </a:bodyPr>
          <a:lstStyle/>
          <a:p>
            <a:pPr algn="r">
              <a:lnSpc>
                <a:spcPts val="2519"/>
              </a:lnSpc>
            </a:pPr>
            <a:r>
              <a:rPr lang="en-US" sz="2099" b="1" u="sng">
                <a:solidFill>
                  <a:srgbClr val="F7FBFF"/>
                </a:solidFill>
                <a:latin typeface="Roboto Bold"/>
                <a:ea typeface="Roboto Bold"/>
                <a:cs typeface="Roboto Bold"/>
                <a:sym typeface="Roboto Bold"/>
              </a:rPr>
              <a:t>Automated Data Pipelines</a:t>
            </a:r>
          </a:p>
        </p:txBody>
      </p:sp>
      <p:sp>
        <p:nvSpPr>
          <p:cNvPr id="20" name="TextBox 20"/>
          <p:cNvSpPr txBox="1"/>
          <p:nvPr/>
        </p:nvSpPr>
        <p:spPr>
          <a:xfrm>
            <a:off x="5086350" y="3826591"/>
            <a:ext cx="2806078" cy="323850"/>
          </a:xfrm>
          <a:prstGeom prst="rect">
            <a:avLst/>
          </a:prstGeom>
        </p:spPr>
        <p:txBody>
          <a:bodyPr lIns="0" tIns="0" rIns="0" bIns="0" rtlCol="0" anchor="t">
            <a:spAutoFit/>
          </a:bodyPr>
          <a:lstStyle/>
          <a:p>
            <a:pPr algn="r">
              <a:lnSpc>
                <a:spcPts val="2519"/>
              </a:lnSpc>
            </a:pPr>
            <a:r>
              <a:rPr lang="en-US" sz="2099" b="1" u="sng">
                <a:solidFill>
                  <a:srgbClr val="F7FBFF"/>
                </a:solidFill>
                <a:latin typeface="Roboto Bold"/>
                <a:ea typeface="Roboto Bold"/>
                <a:cs typeface="Roboto Bold"/>
                <a:sym typeface="Roboto Bold"/>
              </a:rPr>
              <a:t>Model Optimization</a:t>
            </a:r>
          </a:p>
        </p:txBody>
      </p:sp>
      <p:sp>
        <p:nvSpPr>
          <p:cNvPr id="21" name="TextBox 21"/>
          <p:cNvSpPr txBox="1"/>
          <p:nvPr/>
        </p:nvSpPr>
        <p:spPr>
          <a:xfrm>
            <a:off x="6556142" y="8208325"/>
            <a:ext cx="3465773" cy="323850"/>
          </a:xfrm>
          <a:prstGeom prst="rect">
            <a:avLst/>
          </a:prstGeom>
        </p:spPr>
        <p:txBody>
          <a:bodyPr lIns="0" tIns="0" rIns="0" bIns="0" rtlCol="0" anchor="t">
            <a:spAutoFit/>
          </a:bodyPr>
          <a:lstStyle/>
          <a:p>
            <a:pPr algn="l">
              <a:lnSpc>
                <a:spcPts val="2519"/>
              </a:lnSpc>
            </a:pPr>
            <a:r>
              <a:rPr lang="en-US" sz="2099" b="1" u="sng">
                <a:solidFill>
                  <a:srgbClr val="F7FBFF"/>
                </a:solidFill>
                <a:latin typeface="Roboto Bold"/>
                <a:ea typeface="Roboto Bold"/>
                <a:cs typeface="Roboto Bold"/>
                <a:sym typeface="Roboto Bold"/>
              </a:rPr>
              <a:t>Real-Time Alerting System</a:t>
            </a:r>
          </a:p>
        </p:txBody>
      </p:sp>
      <p:sp>
        <p:nvSpPr>
          <p:cNvPr id="22" name="TextBox 22"/>
          <p:cNvSpPr txBox="1"/>
          <p:nvPr/>
        </p:nvSpPr>
        <p:spPr>
          <a:xfrm>
            <a:off x="10558046" y="5522908"/>
            <a:ext cx="3342641" cy="323850"/>
          </a:xfrm>
          <a:prstGeom prst="rect">
            <a:avLst/>
          </a:prstGeom>
        </p:spPr>
        <p:txBody>
          <a:bodyPr lIns="0" tIns="0" rIns="0" bIns="0" rtlCol="0" anchor="t">
            <a:spAutoFit/>
          </a:bodyPr>
          <a:lstStyle/>
          <a:p>
            <a:pPr algn="l">
              <a:lnSpc>
                <a:spcPts val="2519"/>
              </a:lnSpc>
            </a:pPr>
            <a:r>
              <a:rPr lang="en-US" sz="2099" b="1" u="sng">
                <a:solidFill>
                  <a:srgbClr val="F7FBFF"/>
                </a:solidFill>
                <a:latin typeface="Roboto Bold"/>
                <a:ea typeface="Roboto Bold"/>
                <a:cs typeface="Roboto Bold"/>
                <a:sym typeface="Roboto Bold"/>
              </a:rPr>
              <a:t>Team Collaboration Tools</a:t>
            </a:r>
          </a:p>
        </p:txBody>
      </p:sp>
      <p:sp>
        <p:nvSpPr>
          <p:cNvPr id="23" name="TextBox 23"/>
          <p:cNvSpPr txBox="1"/>
          <p:nvPr/>
        </p:nvSpPr>
        <p:spPr>
          <a:xfrm>
            <a:off x="999627" y="7418495"/>
            <a:ext cx="3306867" cy="838200"/>
          </a:xfrm>
          <a:prstGeom prst="rect">
            <a:avLst/>
          </a:prstGeom>
        </p:spPr>
        <p:txBody>
          <a:bodyPr lIns="0" tIns="0" rIns="0" bIns="0" rtlCol="0" anchor="t">
            <a:spAutoFit/>
          </a:bodyPr>
          <a:lstStyle/>
          <a:p>
            <a:pPr algn="l">
              <a:lnSpc>
                <a:spcPts val="1671"/>
              </a:lnSpc>
            </a:pPr>
            <a:r>
              <a:rPr lang="en-US" sz="1393">
                <a:solidFill>
                  <a:srgbClr val="F7FBFF"/>
                </a:solidFill>
                <a:latin typeface="Inter"/>
                <a:ea typeface="Inter"/>
                <a:cs typeface="Inter"/>
                <a:sym typeface="Inter"/>
              </a:rPr>
              <a:t>Use tools like Apache Airflow, MLflow, or Prefect to automate preprocessing, model training, and deployment workflows.</a:t>
            </a:r>
          </a:p>
        </p:txBody>
      </p:sp>
      <p:sp>
        <p:nvSpPr>
          <p:cNvPr id="24" name="TextBox 24"/>
          <p:cNvSpPr txBox="1"/>
          <p:nvPr/>
        </p:nvSpPr>
        <p:spPr>
          <a:xfrm>
            <a:off x="4939035" y="4150441"/>
            <a:ext cx="4204965" cy="1066800"/>
          </a:xfrm>
          <a:prstGeom prst="rect">
            <a:avLst/>
          </a:prstGeom>
        </p:spPr>
        <p:txBody>
          <a:bodyPr lIns="0" tIns="0" rIns="0" bIns="0" rtlCol="0" anchor="t">
            <a:spAutoFit/>
          </a:bodyPr>
          <a:lstStyle/>
          <a:p>
            <a:pPr algn="l">
              <a:lnSpc>
                <a:spcPts val="2160"/>
              </a:lnSpc>
            </a:pPr>
            <a:r>
              <a:rPr lang="en-US" sz="1800">
                <a:solidFill>
                  <a:srgbClr val="F7FBFF"/>
                </a:solidFill>
                <a:latin typeface="Inter"/>
                <a:ea typeface="Inter"/>
                <a:cs typeface="Inter"/>
                <a:sym typeface="Inter"/>
              </a:rPr>
              <a:t>Apply techniques like hyperparameter tuning, model pruning, quantization, or ONNX export to reduce latency and computational cost.</a:t>
            </a:r>
          </a:p>
        </p:txBody>
      </p:sp>
      <p:sp>
        <p:nvSpPr>
          <p:cNvPr id="25" name="TextBox 25"/>
          <p:cNvSpPr txBox="1"/>
          <p:nvPr/>
        </p:nvSpPr>
        <p:spPr>
          <a:xfrm>
            <a:off x="6556142" y="8646475"/>
            <a:ext cx="4194594" cy="800100"/>
          </a:xfrm>
          <a:prstGeom prst="rect">
            <a:avLst/>
          </a:prstGeom>
        </p:spPr>
        <p:txBody>
          <a:bodyPr lIns="0" tIns="0" rIns="0" bIns="0" rtlCol="0" anchor="t">
            <a:spAutoFit/>
          </a:bodyPr>
          <a:lstStyle/>
          <a:p>
            <a:pPr algn="l">
              <a:lnSpc>
                <a:spcPts val="2160"/>
              </a:lnSpc>
            </a:pPr>
            <a:r>
              <a:rPr lang="en-US" sz="1800">
                <a:solidFill>
                  <a:srgbClr val="F7FBFF"/>
                </a:solidFill>
                <a:latin typeface="Inter"/>
                <a:ea typeface="Inter"/>
                <a:cs typeface="Inter"/>
                <a:sym typeface="Inter"/>
              </a:rPr>
              <a:t>Integrate fraud prediction APIs with notification systems (Slack, Email, SMS) for immediate fraud alerts</a:t>
            </a:r>
          </a:p>
        </p:txBody>
      </p:sp>
      <p:sp>
        <p:nvSpPr>
          <p:cNvPr id="26" name="TextBox 26"/>
          <p:cNvSpPr txBox="1"/>
          <p:nvPr/>
        </p:nvSpPr>
        <p:spPr>
          <a:xfrm>
            <a:off x="10588048" y="5913433"/>
            <a:ext cx="4228747" cy="800100"/>
          </a:xfrm>
          <a:prstGeom prst="rect">
            <a:avLst/>
          </a:prstGeom>
        </p:spPr>
        <p:txBody>
          <a:bodyPr lIns="0" tIns="0" rIns="0" bIns="0" rtlCol="0" anchor="t">
            <a:spAutoFit/>
          </a:bodyPr>
          <a:lstStyle/>
          <a:p>
            <a:pPr algn="l">
              <a:lnSpc>
                <a:spcPts val="2160"/>
              </a:lnSpc>
            </a:pPr>
            <a:r>
              <a:rPr lang="en-US" sz="1800">
                <a:solidFill>
                  <a:srgbClr val="F7FBFF"/>
                </a:solidFill>
                <a:latin typeface="Inter"/>
                <a:ea typeface="Inter"/>
                <a:cs typeface="Inter"/>
                <a:sym typeface="Inter"/>
              </a:rPr>
              <a:t>Use GitHub, Jira, Trello, or Slack for better collaboration, version control, and task management.</a:t>
            </a:r>
          </a:p>
        </p:txBody>
      </p:sp>
      <p:sp>
        <p:nvSpPr>
          <p:cNvPr id="27" name="TextBox 27"/>
          <p:cNvSpPr txBox="1"/>
          <p:nvPr/>
        </p:nvSpPr>
        <p:spPr>
          <a:xfrm>
            <a:off x="9157471" y="1295819"/>
            <a:ext cx="4554230" cy="323850"/>
          </a:xfrm>
          <a:prstGeom prst="rect">
            <a:avLst/>
          </a:prstGeom>
        </p:spPr>
        <p:txBody>
          <a:bodyPr lIns="0" tIns="0" rIns="0" bIns="0" rtlCol="0" anchor="t">
            <a:spAutoFit/>
          </a:bodyPr>
          <a:lstStyle/>
          <a:p>
            <a:pPr algn="r">
              <a:lnSpc>
                <a:spcPts val="2519"/>
              </a:lnSpc>
            </a:pPr>
            <a:r>
              <a:rPr lang="en-US" sz="2099" b="1" u="sng">
                <a:solidFill>
                  <a:srgbClr val="F7FBFF"/>
                </a:solidFill>
                <a:latin typeface="Roboto Bold"/>
                <a:ea typeface="Roboto Bold"/>
                <a:cs typeface="Roboto Bold"/>
                <a:sym typeface="Roboto Bold"/>
              </a:rPr>
              <a:t>Continuous Monitoring &amp; Evaluation:</a:t>
            </a:r>
          </a:p>
        </p:txBody>
      </p:sp>
      <p:sp>
        <p:nvSpPr>
          <p:cNvPr id="28" name="TextBox 28"/>
          <p:cNvSpPr txBox="1"/>
          <p:nvPr/>
        </p:nvSpPr>
        <p:spPr>
          <a:xfrm>
            <a:off x="9371945" y="1678416"/>
            <a:ext cx="4292785" cy="800100"/>
          </a:xfrm>
          <a:prstGeom prst="rect">
            <a:avLst/>
          </a:prstGeom>
        </p:spPr>
        <p:txBody>
          <a:bodyPr lIns="0" tIns="0" rIns="0" bIns="0" rtlCol="0" anchor="t">
            <a:spAutoFit/>
          </a:bodyPr>
          <a:lstStyle/>
          <a:p>
            <a:pPr algn="l">
              <a:lnSpc>
                <a:spcPts val="2160"/>
              </a:lnSpc>
            </a:pPr>
            <a:r>
              <a:rPr lang="en-US" sz="1800">
                <a:solidFill>
                  <a:srgbClr val="F7FBFF"/>
                </a:solidFill>
                <a:latin typeface="Inter"/>
                <a:ea typeface="Inter"/>
                <a:cs typeface="Inter"/>
                <a:sym typeface="Inter"/>
              </a:rPr>
              <a:t>Regularly monitor performance metrics and use drift detection algorithms to maintain model accuracy over time.</a:t>
            </a:r>
          </a:p>
        </p:txBody>
      </p:sp>
      <p:sp>
        <p:nvSpPr>
          <p:cNvPr id="29" name="TextBox 29"/>
          <p:cNvSpPr txBox="1"/>
          <p:nvPr/>
        </p:nvSpPr>
        <p:spPr>
          <a:xfrm>
            <a:off x="538139" y="600016"/>
            <a:ext cx="8115300" cy="1590675"/>
          </a:xfrm>
          <a:prstGeom prst="rect">
            <a:avLst/>
          </a:prstGeom>
        </p:spPr>
        <p:txBody>
          <a:bodyPr lIns="0" tIns="0" rIns="0" bIns="0" rtlCol="0" anchor="t">
            <a:spAutoFit/>
          </a:bodyPr>
          <a:lstStyle/>
          <a:p>
            <a:pPr algn="l">
              <a:lnSpc>
                <a:spcPts val="6240"/>
              </a:lnSpc>
            </a:pPr>
            <a:r>
              <a:rPr lang="en-US" sz="5200" b="1" u="sng">
                <a:solidFill>
                  <a:srgbClr val="F7FBFF"/>
                </a:solidFill>
                <a:latin typeface="Roboto Bold"/>
                <a:ea typeface="Roboto Bold"/>
                <a:cs typeface="Roboto Bold"/>
                <a:sym typeface="Roboto Bold"/>
              </a:rPr>
              <a:t>Boosting Productivity in Fraud Detection</a:t>
            </a:r>
          </a:p>
        </p:txBody>
      </p:sp>
      <p:sp>
        <p:nvSpPr>
          <p:cNvPr id="30" name="Freeform 30"/>
          <p:cNvSpPr/>
          <p:nvPr/>
        </p:nvSpPr>
        <p:spPr>
          <a:xfrm rot="-5400000">
            <a:off x="17544488" y="4615513"/>
            <a:ext cx="1243481" cy="753860"/>
          </a:xfrm>
          <a:custGeom>
            <a:avLst/>
            <a:gdLst/>
            <a:ahLst/>
            <a:cxnLst/>
            <a:rect l="l" t="t" r="r" b="b"/>
            <a:pathLst>
              <a:path w="1243481" h="753860">
                <a:moveTo>
                  <a:pt x="0" y="0"/>
                </a:moveTo>
                <a:lnTo>
                  <a:pt x="1243480" y="0"/>
                </a:lnTo>
                <a:lnTo>
                  <a:pt x="1243480" y="753860"/>
                </a:lnTo>
                <a:lnTo>
                  <a:pt x="0" y="753860"/>
                </a:lnTo>
                <a:lnTo>
                  <a:pt x="0" y="0"/>
                </a:lnTo>
                <a:close/>
              </a:path>
            </a:pathLst>
          </a:custGeom>
          <a:blipFill>
            <a:blip r:embed="rId28">
              <a:alphaModFix amt="19999"/>
              <a:extLst>
                <a:ext uri="{96DAC541-7B7A-43D3-8B79-37D633B846F1}">
                  <asvg:svgBlip xmlns:asvg="http://schemas.microsoft.com/office/drawing/2016/SVG/main" r:embed="rId29"/>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38159">
            <a:off x="9435733" y="6630537"/>
            <a:ext cx="9525408" cy="5334228"/>
          </a:xfrm>
          <a:custGeom>
            <a:avLst/>
            <a:gdLst/>
            <a:ahLst/>
            <a:cxnLst/>
            <a:rect l="l" t="t" r="r" b="b"/>
            <a:pathLst>
              <a:path w="9525408" h="533422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38159">
            <a:off x="-174563" y="7036805"/>
            <a:ext cx="9525408" cy="5334228"/>
          </a:xfrm>
          <a:custGeom>
            <a:avLst/>
            <a:gdLst/>
            <a:ahLst/>
            <a:cxnLst/>
            <a:rect l="l" t="t" r="r" b="b"/>
            <a:pathLst>
              <a:path w="9525408" h="533422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420649" y="728783"/>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2A8E3">
                    <a:alpha val="0"/>
                  </a:srgbClr>
                </a:gs>
                <a:gs pos="100000">
                  <a:srgbClr val="3B27C6">
                    <a:alpha val="72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1270666" y="1028700"/>
            <a:ext cx="7386066" cy="8229600"/>
          </a:xfrm>
          <a:custGeom>
            <a:avLst/>
            <a:gdLst/>
            <a:ahLst/>
            <a:cxnLst/>
            <a:rect l="l" t="t" r="r" b="b"/>
            <a:pathLst>
              <a:path w="7386066" h="8229600">
                <a:moveTo>
                  <a:pt x="0" y="0"/>
                </a:moveTo>
                <a:lnTo>
                  <a:pt x="7386066" y="0"/>
                </a:lnTo>
                <a:lnTo>
                  <a:pt x="7386066" y="8229600"/>
                </a:lnTo>
                <a:lnTo>
                  <a:pt x="0" y="8229600"/>
                </a:lnTo>
                <a:lnTo>
                  <a:pt x="0" y="0"/>
                </a:lnTo>
                <a:close/>
              </a:path>
            </a:pathLst>
          </a:custGeom>
          <a:blipFill>
            <a:blip r:embed="rId4"/>
            <a:stretch>
              <a:fillRect/>
            </a:stretch>
          </a:blipFill>
        </p:spPr>
      </p:sp>
      <p:sp>
        <p:nvSpPr>
          <p:cNvPr id="8" name="TextBox 8"/>
          <p:cNvSpPr txBox="1"/>
          <p:nvPr/>
        </p:nvSpPr>
        <p:spPr>
          <a:xfrm>
            <a:off x="0" y="1005008"/>
            <a:ext cx="11887215" cy="2466367"/>
          </a:xfrm>
          <a:prstGeom prst="rect">
            <a:avLst/>
          </a:prstGeom>
        </p:spPr>
        <p:txBody>
          <a:bodyPr lIns="0" tIns="0" rIns="0" bIns="0" rtlCol="0" anchor="t">
            <a:spAutoFit/>
          </a:bodyPr>
          <a:lstStyle/>
          <a:p>
            <a:pPr algn="l">
              <a:lnSpc>
                <a:spcPts val="9389"/>
              </a:lnSpc>
            </a:pPr>
            <a:r>
              <a:rPr lang="en-US" sz="10205">
                <a:solidFill>
                  <a:srgbClr val="FFFFFF"/>
                </a:solidFill>
                <a:latin typeface="Montserrat"/>
                <a:ea typeface="Montserrat"/>
                <a:cs typeface="Montserrat"/>
                <a:sym typeface="Montserrat"/>
              </a:rPr>
              <a:t>Fraud Detection in Mobile</a:t>
            </a:r>
          </a:p>
        </p:txBody>
      </p:sp>
      <p:sp>
        <p:nvSpPr>
          <p:cNvPr id="9" name="TextBox 9"/>
          <p:cNvSpPr txBox="1"/>
          <p:nvPr/>
        </p:nvSpPr>
        <p:spPr>
          <a:xfrm>
            <a:off x="-29931" y="3747601"/>
            <a:ext cx="9619684" cy="2467948"/>
          </a:xfrm>
          <a:prstGeom prst="rect">
            <a:avLst/>
          </a:prstGeom>
        </p:spPr>
        <p:txBody>
          <a:bodyPr lIns="0" tIns="0" rIns="0" bIns="0" rtlCol="0" anchor="t">
            <a:spAutoFit/>
          </a:bodyPr>
          <a:lstStyle/>
          <a:p>
            <a:pPr algn="l">
              <a:lnSpc>
                <a:spcPts val="9389"/>
              </a:lnSpc>
            </a:pPr>
            <a:r>
              <a:rPr lang="en-US" sz="10205" b="1">
                <a:solidFill>
                  <a:srgbClr val="B7E6F3"/>
                </a:solidFill>
                <a:latin typeface="Montserrat Heavy"/>
                <a:ea typeface="Montserrat Heavy"/>
                <a:cs typeface="Montserrat Heavy"/>
                <a:sym typeface="Montserrat Heavy"/>
              </a:rPr>
              <a:t>Financial Transactions</a:t>
            </a:r>
          </a:p>
        </p:txBody>
      </p:sp>
      <p:sp>
        <p:nvSpPr>
          <p:cNvPr id="10" name="TextBox 10"/>
          <p:cNvSpPr txBox="1"/>
          <p:nvPr/>
        </p:nvSpPr>
        <p:spPr>
          <a:xfrm>
            <a:off x="0" y="6724837"/>
            <a:ext cx="8659764" cy="629335"/>
          </a:xfrm>
          <a:prstGeom prst="rect">
            <a:avLst/>
          </a:prstGeom>
        </p:spPr>
        <p:txBody>
          <a:bodyPr lIns="0" tIns="0" rIns="0" bIns="0" rtlCol="0" anchor="t">
            <a:spAutoFit/>
          </a:bodyPr>
          <a:lstStyle/>
          <a:p>
            <a:pPr algn="l">
              <a:lnSpc>
                <a:spcPts val="4699"/>
              </a:lnSpc>
            </a:pPr>
            <a:r>
              <a:rPr lang="en-US" sz="5108">
                <a:solidFill>
                  <a:srgbClr val="B7E6F3"/>
                </a:solidFill>
                <a:latin typeface="Montserrat"/>
                <a:ea typeface="Montserrat"/>
                <a:cs typeface="Montserrat"/>
                <a:sym typeface="Montserrat"/>
              </a:rPr>
              <a:t>By - Anurag Tripathi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999" b="-8999"/>
            </a:stretch>
          </a:blipFill>
        </p:spPr>
      </p:sp>
      <p:sp>
        <p:nvSpPr>
          <p:cNvPr id="3" name="Freeform 3"/>
          <p:cNvSpPr/>
          <p:nvPr/>
        </p:nvSpPr>
        <p:spPr>
          <a:xfrm>
            <a:off x="13976906" y="9011087"/>
            <a:ext cx="3028950" cy="828675"/>
          </a:xfrm>
          <a:custGeom>
            <a:avLst/>
            <a:gdLst/>
            <a:ahLst/>
            <a:cxnLst/>
            <a:rect l="l" t="t" r="r" b="b"/>
            <a:pathLst>
              <a:path w="3028950" h="828675">
                <a:moveTo>
                  <a:pt x="0" y="0"/>
                </a:moveTo>
                <a:lnTo>
                  <a:pt x="3028950" y="0"/>
                </a:lnTo>
                <a:lnTo>
                  <a:pt x="3028950" y="828675"/>
                </a:lnTo>
                <a:lnTo>
                  <a:pt x="0" y="828675"/>
                </a:lnTo>
                <a:lnTo>
                  <a:pt x="0" y="0"/>
                </a:lnTo>
                <a:close/>
              </a:path>
            </a:pathLst>
          </a:custGeom>
          <a:blipFill>
            <a:blip r:embed="rId3"/>
            <a:stretch>
              <a:fillRect/>
            </a:stretch>
          </a:blipFill>
        </p:spPr>
      </p:sp>
      <p:sp>
        <p:nvSpPr>
          <p:cNvPr id="4" name="Freeform 4"/>
          <p:cNvSpPr/>
          <p:nvPr/>
        </p:nvSpPr>
        <p:spPr>
          <a:xfrm>
            <a:off x="1014412" y="9315450"/>
            <a:ext cx="11215688" cy="542925"/>
          </a:xfrm>
          <a:custGeom>
            <a:avLst/>
            <a:gdLst/>
            <a:ahLst/>
            <a:cxnLst/>
            <a:rect l="l" t="t" r="r" b="b"/>
            <a:pathLst>
              <a:path w="11215688" h="542925">
                <a:moveTo>
                  <a:pt x="0" y="0"/>
                </a:moveTo>
                <a:lnTo>
                  <a:pt x="11215688" y="0"/>
                </a:lnTo>
                <a:lnTo>
                  <a:pt x="11215688" y="542925"/>
                </a:lnTo>
                <a:lnTo>
                  <a:pt x="0" y="542925"/>
                </a:lnTo>
                <a:lnTo>
                  <a:pt x="0" y="0"/>
                </a:lnTo>
                <a:close/>
              </a:path>
            </a:pathLst>
          </a:custGeom>
          <a:blipFill>
            <a:blip r:embed="rId4">
              <a:alphaModFix amt="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19170" y="9311021"/>
            <a:ext cx="11210930" cy="528741"/>
          </a:xfrm>
          <a:prstGeom prst="rect">
            <a:avLst/>
          </a:prstGeom>
        </p:spPr>
        <p:txBody>
          <a:bodyPr lIns="0" tIns="0" rIns="0" bIns="0" rtlCol="0" anchor="t">
            <a:spAutoFit/>
          </a:bodyPr>
          <a:lstStyle/>
          <a:p>
            <a:pPr algn="l">
              <a:lnSpc>
                <a:spcPts val="1916"/>
              </a:lnSpc>
            </a:pPr>
            <a:r>
              <a:rPr lang="en-US" sz="1691" b="1">
                <a:solidFill>
                  <a:srgbClr val="FFFFFF"/>
                </a:solidFill>
                <a:latin typeface="Calibri (MS) Bold"/>
                <a:ea typeface="Calibri (MS) Bold"/>
                <a:cs typeface="Calibri (MS) Bold"/>
                <a:sym typeface="Calibri (MS) Bold"/>
              </a:rPr>
              <a:t>CONFIDENTIAL</a:t>
            </a:r>
            <a:r>
              <a:rPr lang="en-US" sz="1691">
                <a:solidFill>
                  <a:srgbClr val="FFFFFF"/>
                </a:solidFill>
                <a:latin typeface="Calibri (MS)"/>
                <a:ea typeface="Calibri (MS)"/>
                <a:cs typeface="Calibri (MS)"/>
                <a:sym typeface="Calibri (MS)"/>
              </a:rPr>
              <a:t>: The information in this document belongs to Boston Institute of Analytics LLC. Any unauthorized sharing of this material is prohibited and subject to legal action under breach of IP and confidentiality clauses. </a:t>
            </a:r>
          </a:p>
        </p:txBody>
      </p:sp>
      <p:sp>
        <p:nvSpPr>
          <p:cNvPr id="6" name="TextBox 6"/>
          <p:cNvSpPr txBox="1"/>
          <p:nvPr/>
        </p:nvSpPr>
        <p:spPr>
          <a:xfrm>
            <a:off x="1019170" y="5091517"/>
            <a:ext cx="5675495" cy="1741194"/>
          </a:xfrm>
          <a:prstGeom prst="rect">
            <a:avLst/>
          </a:prstGeom>
        </p:spPr>
        <p:txBody>
          <a:bodyPr lIns="0" tIns="0" rIns="0" bIns="0" rtlCol="0" anchor="t">
            <a:spAutoFit/>
          </a:bodyPr>
          <a:lstStyle/>
          <a:p>
            <a:pPr algn="l">
              <a:lnSpc>
                <a:spcPts val="12615"/>
              </a:lnSpc>
            </a:pPr>
            <a:r>
              <a:rPr lang="en-US" sz="9011" b="1">
                <a:solidFill>
                  <a:srgbClr val="FFFFFF"/>
                </a:solidFill>
                <a:latin typeface="Calibri (MS) Bold"/>
                <a:ea typeface="Calibri (MS) Bold"/>
                <a:cs typeface="Calibri (MS) Bold"/>
                <a:sym typeface="Calibri (MS) Bold"/>
              </a:rPr>
              <a:t>Questions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4638" y="9172575"/>
            <a:ext cx="3028950" cy="828675"/>
          </a:xfrm>
          <a:custGeom>
            <a:avLst/>
            <a:gdLst/>
            <a:ahLst/>
            <a:cxnLst/>
            <a:rect l="l" t="t" r="r" b="b"/>
            <a:pathLst>
              <a:path w="3028950" h="828675">
                <a:moveTo>
                  <a:pt x="0" y="0"/>
                </a:moveTo>
                <a:lnTo>
                  <a:pt x="3028950" y="0"/>
                </a:lnTo>
                <a:lnTo>
                  <a:pt x="3028950" y="828675"/>
                </a:lnTo>
                <a:lnTo>
                  <a:pt x="0" y="828675"/>
                </a:lnTo>
                <a:lnTo>
                  <a:pt x="0" y="0"/>
                </a:lnTo>
                <a:close/>
              </a:path>
            </a:pathLst>
          </a:custGeom>
          <a:blipFill>
            <a:blip r:embed="rId2"/>
            <a:stretch>
              <a:fillRect/>
            </a:stretch>
          </a:blipFill>
        </p:spPr>
      </p:sp>
      <p:sp>
        <p:nvSpPr>
          <p:cNvPr id="3" name="Freeform 3"/>
          <p:cNvSpPr/>
          <p:nvPr/>
        </p:nvSpPr>
        <p:spPr>
          <a:xfrm>
            <a:off x="1014412" y="9315450"/>
            <a:ext cx="11215688" cy="542925"/>
          </a:xfrm>
          <a:custGeom>
            <a:avLst/>
            <a:gdLst/>
            <a:ahLst/>
            <a:cxnLst/>
            <a:rect l="l" t="t" r="r" b="b"/>
            <a:pathLst>
              <a:path w="11215688" h="542925">
                <a:moveTo>
                  <a:pt x="0" y="0"/>
                </a:moveTo>
                <a:lnTo>
                  <a:pt x="11215688" y="0"/>
                </a:lnTo>
                <a:lnTo>
                  <a:pt x="11215688" y="542925"/>
                </a:lnTo>
                <a:lnTo>
                  <a:pt x="0" y="542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156"/>
            </a:stretch>
          </a:blipFill>
        </p:spPr>
      </p:sp>
      <p:sp>
        <p:nvSpPr>
          <p:cNvPr id="5" name="TextBox 5"/>
          <p:cNvSpPr txBox="1"/>
          <p:nvPr/>
        </p:nvSpPr>
        <p:spPr>
          <a:xfrm>
            <a:off x="1019170" y="9311021"/>
            <a:ext cx="11047481" cy="530795"/>
          </a:xfrm>
          <a:prstGeom prst="rect">
            <a:avLst/>
          </a:prstGeom>
        </p:spPr>
        <p:txBody>
          <a:bodyPr lIns="0" tIns="0" rIns="0" bIns="0" rtlCol="0" anchor="t">
            <a:spAutoFit/>
          </a:bodyPr>
          <a:lstStyle/>
          <a:p>
            <a:pPr algn="l">
              <a:lnSpc>
                <a:spcPts val="1916"/>
              </a:lnSpc>
            </a:pPr>
            <a:r>
              <a:rPr lang="en-US" sz="1691" b="1">
                <a:solidFill>
                  <a:srgbClr val="AFABAB"/>
                </a:solidFill>
                <a:latin typeface="Calibri (MS) Bold"/>
                <a:ea typeface="Calibri (MS) Bold"/>
                <a:cs typeface="Calibri (MS) Bold"/>
                <a:sym typeface="Calibri (MS) Bold"/>
              </a:rPr>
              <a:t>CONFIDENTIAL</a:t>
            </a:r>
            <a:r>
              <a:rPr lang="en-US" sz="1691">
                <a:solidFill>
                  <a:srgbClr val="AFABAB"/>
                </a:solidFill>
                <a:latin typeface="Calibri (MS)"/>
                <a:ea typeface="Calibri (MS)"/>
                <a:cs typeface="Calibri (MS)"/>
                <a:sym typeface="Calibri (MS)"/>
              </a:rPr>
              <a:t>: The information in this document belongs to Boston Institute of Analytics LLC. Any unauthorized sharing of this material is prohibited and subject to legal action under breach of IP and confidentiality clauses. </a:t>
            </a:r>
          </a:p>
        </p:txBody>
      </p:sp>
      <p:sp>
        <p:nvSpPr>
          <p:cNvPr id="6" name="TextBox 6"/>
          <p:cNvSpPr txBox="1"/>
          <p:nvPr/>
        </p:nvSpPr>
        <p:spPr>
          <a:xfrm>
            <a:off x="6255068" y="3273809"/>
            <a:ext cx="5899537" cy="1917040"/>
          </a:xfrm>
          <a:prstGeom prst="rect">
            <a:avLst/>
          </a:prstGeom>
        </p:spPr>
        <p:txBody>
          <a:bodyPr lIns="0" tIns="0" rIns="0" bIns="0" rtlCol="0" anchor="t">
            <a:spAutoFit/>
          </a:bodyPr>
          <a:lstStyle/>
          <a:p>
            <a:pPr algn="l">
              <a:lnSpc>
                <a:spcPts val="13875"/>
              </a:lnSpc>
            </a:pPr>
            <a:r>
              <a:rPr lang="en-US" sz="9911" b="1">
                <a:solidFill>
                  <a:srgbClr val="FFFFFF"/>
                </a:solidFill>
                <a:latin typeface="Calibri (MS) Bold"/>
                <a:ea typeface="Calibri (MS) Bold"/>
                <a:cs typeface="Calibri (MS) Bold"/>
                <a:sym typeface="Calibri (M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52082" y="495300"/>
            <a:ext cx="8191918" cy="1994535"/>
          </a:xfrm>
          <a:prstGeom prst="rect">
            <a:avLst/>
          </a:prstGeom>
        </p:spPr>
        <p:txBody>
          <a:bodyPr lIns="0" tIns="0" rIns="0" bIns="0" rtlCol="0" anchor="t">
            <a:spAutoFit/>
          </a:bodyPr>
          <a:lstStyle/>
          <a:p>
            <a:pPr algn="l">
              <a:lnSpc>
                <a:spcPts val="13439"/>
              </a:lnSpc>
            </a:pPr>
            <a:r>
              <a:rPr lang="en-US" sz="9600">
                <a:solidFill>
                  <a:srgbClr val="FFFFFF"/>
                </a:solidFill>
                <a:latin typeface="Mont"/>
                <a:ea typeface="Mont"/>
                <a:cs typeface="Mont"/>
                <a:sym typeface="Mont"/>
              </a:rPr>
              <a:t>Content</a:t>
            </a:r>
          </a:p>
        </p:txBody>
      </p:sp>
      <p:sp>
        <p:nvSpPr>
          <p:cNvPr id="3" name="Freeform 3"/>
          <p:cNvSpPr/>
          <p:nvPr/>
        </p:nvSpPr>
        <p:spPr>
          <a:xfrm flipH="1">
            <a:off x="1028700" y="2489835"/>
            <a:ext cx="3417972" cy="102539"/>
          </a:xfrm>
          <a:custGeom>
            <a:avLst/>
            <a:gdLst/>
            <a:ahLst/>
            <a:cxnLst/>
            <a:rect l="l" t="t" r="r" b="b"/>
            <a:pathLst>
              <a:path w="3417972" h="102539">
                <a:moveTo>
                  <a:pt x="3417972" y="0"/>
                </a:moveTo>
                <a:lnTo>
                  <a:pt x="0" y="0"/>
                </a:lnTo>
                <a:lnTo>
                  <a:pt x="0" y="102539"/>
                </a:lnTo>
                <a:lnTo>
                  <a:pt x="3417972" y="102539"/>
                </a:lnTo>
                <a:lnTo>
                  <a:pt x="341797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4306286"/>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INTRODUCTION</a:t>
            </a:r>
          </a:p>
        </p:txBody>
      </p:sp>
      <p:sp>
        <p:nvSpPr>
          <p:cNvPr id="5" name="TextBox 5"/>
          <p:cNvSpPr txBox="1"/>
          <p:nvPr/>
        </p:nvSpPr>
        <p:spPr>
          <a:xfrm>
            <a:off x="7087083" y="4306286"/>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RESULTS</a:t>
            </a:r>
          </a:p>
        </p:txBody>
      </p:sp>
      <p:sp>
        <p:nvSpPr>
          <p:cNvPr id="6" name="TextBox 6"/>
          <p:cNvSpPr txBox="1"/>
          <p:nvPr/>
        </p:nvSpPr>
        <p:spPr>
          <a:xfrm>
            <a:off x="1028700" y="6417092"/>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WHY OUR MODEL IS USED</a:t>
            </a:r>
          </a:p>
        </p:txBody>
      </p:sp>
      <p:sp>
        <p:nvSpPr>
          <p:cNvPr id="7" name="TextBox 7"/>
          <p:cNvSpPr txBox="1"/>
          <p:nvPr/>
        </p:nvSpPr>
        <p:spPr>
          <a:xfrm>
            <a:off x="7087083" y="6417092"/>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PERFORMANCE METRICS</a:t>
            </a:r>
          </a:p>
        </p:txBody>
      </p:sp>
      <p:sp>
        <p:nvSpPr>
          <p:cNvPr id="8" name="TextBox 8"/>
          <p:cNvSpPr txBox="1"/>
          <p:nvPr/>
        </p:nvSpPr>
        <p:spPr>
          <a:xfrm>
            <a:off x="1028700" y="5362838"/>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PROBLEM STATEMENT</a:t>
            </a:r>
          </a:p>
        </p:txBody>
      </p:sp>
      <p:sp>
        <p:nvSpPr>
          <p:cNvPr id="9" name="TextBox 9"/>
          <p:cNvSpPr txBox="1"/>
          <p:nvPr/>
        </p:nvSpPr>
        <p:spPr>
          <a:xfrm>
            <a:off x="7087083" y="5362838"/>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FINAL MODEL</a:t>
            </a:r>
          </a:p>
        </p:txBody>
      </p:sp>
      <p:sp>
        <p:nvSpPr>
          <p:cNvPr id="10" name="TextBox 10"/>
          <p:cNvSpPr txBox="1"/>
          <p:nvPr/>
        </p:nvSpPr>
        <p:spPr>
          <a:xfrm>
            <a:off x="1028700" y="7473643"/>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OBJECTIVES</a:t>
            </a:r>
          </a:p>
        </p:txBody>
      </p:sp>
      <p:sp>
        <p:nvSpPr>
          <p:cNvPr id="11" name="TextBox 11"/>
          <p:cNvSpPr txBox="1"/>
          <p:nvPr/>
        </p:nvSpPr>
        <p:spPr>
          <a:xfrm>
            <a:off x="7087083" y="7473643"/>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KEY INSIGHTS FROM EDA</a:t>
            </a:r>
          </a:p>
        </p:txBody>
      </p:sp>
      <p:sp>
        <p:nvSpPr>
          <p:cNvPr id="12" name="TextBox 12"/>
          <p:cNvSpPr txBox="1"/>
          <p:nvPr/>
        </p:nvSpPr>
        <p:spPr>
          <a:xfrm>
            <a:off x="1028700" y="8527897"/>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WORKFLOW</a:t>
            </a:r>
          </a:p>
        </p:txBody>
      </p:sp>
      <p:sp>
        <p:nvSpPr>
          <p:cNvPr id="13" name="TextBox 13"/>
          <p:cNvSpPr txBox="1"/>
          <p:nvPr/>
        </p:nvSpPr>
        <p:spPr>
          <a:xfrm>
            <a:off x="7087083" y="8527897"/>
            <a:ext cx="4922332" cy="457548"/>
          </a:xfrm>
          <a:prstGeom prst="rect">
            <a:avLst/>
          </a:prstGeom>
        </p:spPr>
        <p:txBody>
          <a:bodyPr lIns="0" tIns="0" rIns="0" bIns="0" rtlCol="0" anchor="t">
            <a:spAutoFit/>
          </a:bodyPr>
          <a:lstStyle/>
          <a:p>
            <a:pPr algn="l">
              <a:lnSpc>
                <a:spcPts val="3773"/>
              </a:lnSpc>
            </a:pPr>
            <a:r>
              <a:rPr lang="en-US" sz="2695">
                <a:solidFill>
                  <a:srgbClr val="FFFFFF"/>
                </a:solidFill>
                <a:latin typeface="Public Sans"/>
                <a:ea typeface="Public Sans"/>
                <a:cs typeface="Public Sans"/>
                <a:sym typeface="Public Sans"/>
              </a:rPr>
              <a:t>CONCLUSION</a:t>
            </a:r>
          </a:p>
        </p:txBody>
      </p:sp>
      <p:sp>
        <p:nvSpPr>
          <p:cNvPr id="14" name="AutoShape 14"/>
          <p:cNvSpPr/>
          <p:nvPr/>
        </p:nvSpPr>
        <p:spPr>
          <a:xfrm flipV="1">
            <a:off x="1028716" y="4892779"/>
            <a:ext cx="5162607" cy="14966"/>
          </a:xfrm>
          <a:prstGeom prst="line">
            <a:avLst/>
          </a:prstGeom>
          <a:ln w="9525" cap="flat">
            <a:solidFill>
              <a:srgbClr val="000000"/>
            </a:solidFill>
            <a:prstDash val="solid"/>
            <a:headEnd type="none" w="sm" len="sm"/>
            <a:tailEnd type="none" w="sm" len="sm"/>
          </a:ln>
        </p:spPr>
      </p:sp>
      <p:sp>
        <p:nvSpPr>
          <p:cNvPr id="15" name="AutoShape 15"/>
          <p:cNvSpPr/>
          <p:nvPr/>
        </p:nvSpPr>
        <p:spPr>
          <a:xfrm flipV="1">
            <a:off x="7087099" y="4892779"/>
            <a:ext cx="5162607" cy="14966"/>
          </a:xfrm>
          <a:prstGeom prst="line">
            <a:avLst/>
          </a:prstGeom>
          <a:ln w="9525" cap="flat">
            <a:solidFill>
              <a:srgbClr val="000000"/>
            </a:solidFill>
            <a:prstDash val="solid"/>
            <a:headEnd type="none" w="sm" len="sm"/>
            <a:tailEnd type="none" w="sm" len="sm"/>
          </a:ln>
        </p:spPr>
      </p:sp>
      <p:sp>
        <p:nvSpPr>
          <p:cNvPr id="16" name="AutoShape 16"/>
          <p:cNvSpPr/>
          <p:nvPr/>
        </p:nvSpPr>
        <p:spPr>
          <a:xfrm flipV="1">
            <a:off x="1028716" y="7003584"/>
            <a:ext cx="5162607" cy="14966"/>
          </a:xfrm>
          <a:prstGeom prst="line">
            <a:avLst/>
          </a:prstGeom>
          <a:ln w="9525" cap="flat">
            <a:solidFill>
              <a:srgbClr val="000000"/>
            </a:solidFill>
            <a:prstDash val="solid"/>
            <a:headEnd type="none" w="sm" len="sm"/>
            <a:tailEnd type="none" w="sm" len="sm"/>
          </a:ln>
        </p:spPr>
      </p:sp>
      <p:sp>
        <p:nvSpPr>
          <p:cNvPr id="17" name="AutoShape 17"/>
          <p:cNvSpPr/>
          <p:nvPr/>
        </p:nvSpPr>
        <p:spPr>
          <a:xfrm flipV="1">
            <a:off x="7087099" y="7003584"/>
            <a:ext cx="5162607" cy="14966"/>
          </a:xfrm>
          <a:prstGeom prst="line">
            <a:avLst/>
          </a:prstGeom>
          <a:ln w="9525" cap="flat">
            <a:solidFill>
              <a:srgbClr val="000000"/>
            </a:solidFill>
            <a:prstDash val="solid"/>
            <a:headEnd type="none" w="sm" len="sm"/>
            <a:tailEnd type="none" w="sm" len="sm"/>
          </a:ln>
        </p:spPr>
      </p:sp>
      <p:sp>
        <p:nvSpPr>
          <p:cNvPr id="18" name="AutoShape 18"/>
          <p:cNvSpPr/>
          <p:nvPr/>
        </p:nvSpPr>
        <p:spPr>
          <a:xfrm flipV="1">
            <a:off x="1028716" y="5949330"/>
            <a:ext cx="5162607" cy="14966"/>
          </a:xfrm>
          <a:prstGeom prst="line">
            <a:avLst/>
          </a:prstGeom>
          <a:ln w="9525" cap="flat">
            <a:solidFill>
              <a:srgbClr val="000000"/>
            </a:solidFill>
            <a:prstDash val="solid"/>
            <a:headEnd type="none" w="sm" len="sm"/>
            <a:tailEnd type="none" w="sm" len="sm"/>
          </a:ln>
        </p:spPr>
      </p:sp>
      <p:sp>
        <p:nvSpPr>
          <p:cNvPr id="19" name="AutoShape 19"/>
          <p:cNvSpPr/>
          <p:nvPr/>
        </p:nvSpPr>
        <p:spPr>
          <a:xfrm flipV="1">
            <a:off x="7087099" y="5949330"/>
            <a:ext cx="5162607" cy="14966"/>
          </a:xfrm>
          <a:prstGeom prst="line">
            <a:avLst/>
          </a:prstGeom>
          <a:ln w="9525" cap="flat">
            <a:solidFill>
              <a:srgbClr val="000000"/>
            </a:solidFill>
            <a:prstDash val="solid"/>
            <a:headEnd type="none" w="sm" len="sm"/>
            <a:tailEnd type="none" w="sm" len="sm"/>
          </a:ln>
        </p:spPr>
      </p:sp>
      <p:sp>
        <p:nvSpPr>
          <p:cNvPr id="20" name="AutoShape 20"/>
          <p:cNvSpPr/>
          <p:nvPr/>
        </p:nvSpPr>
        <p:spPr>
          <a:xfrm flipV="1">
            <a:off x="1028716" y="8060136"/>
            <a:ext cx="5162607" cy="14966"/>
          </a:xfrm>
          <a:prstGeom prst="line">
            <a:avLst/>
          </a:prstGeom>
          <a:ln w="9525" cap="flat">
            <a:solidFill>
              <a:srgbClr val="000000"/>
            </a:solidFill>
            <a:prstDash val="solid"/>
            <a:headEnd type="none" w="sm" len="sm"/>
            <a:tailEnd type="none" w="sm" len="sm"/>
          </a:ln>
        </p:spPr>
      </p:sp>
      <p:sp>
        <p:nvSpPr>
          <p:cNvPr id="21" name="AutoShape 21"/>
          <p:cNvSpPr/>
          <p:nvPr/>
        </p:nvSpPr>
        <p:spPr>
          <a:xfrm flipV="1">
            <a:off x="7087099" y="8060136"/>
            <a:ext cx="5162607" cy="14966"/>
          </a:xfrm>
          <a:prstGeom prst="line">
            <a:avLst/>
          </a:prstGeom>
          <a:ln w="9525" cap="flat">
            <a:solidFill>
              <a:srgbClr val="000000"/>
            </a:solidFill>
            <a:prstDash val="solid"/>
            <a:headEnd type="none" w="sm" len="sm"/>
            <a:tailEnd type="none" w="sm" len="sm"/>
          </a:ln>
        </p:spPr>
      </p:sp>
      <p:sp>
        <p:nvSpPr>
          <p:cNvPr id="22" name="AutoShape 22"/>
          <p:cNvSpPr/>
          <p:nvPr/>
        </p:nvSpPr>
        <p:spPr>
          <a:xfrm flipV="1">
            <a:off x="1028716" y="9114389"/>
            <a:ext cx="5162607" cy="14966"/>
          </a:xfrm>
          <a:prstGeom prst="line">
            <a:avLst/>
          </a:prstGeom>
          <a:ln w="9525" cap="flat">
            <a:solidFill>
              <a:srgbClr val="000000"/>
            </a:solidFill>
            <a:prstDash val="solid"/>
            <a:headEnd type="none" w="sm" len="sm"/>
            <a:tailEnd type="none" w="sm" len="sm"/>
          </a:ln>
        </p:spPr>
      </p:sp>
      <p:sp>
        <p:nvSpPr>
          <p:cNvPr id="23" name="AutoShape 23"/>
          <p:cNvSpPr/>
          <p:nvPr/>
        </p:nvSpPr>
        <p:spPr>
          <a:xfrm flipV="1">
            <a:off x="7087099" y="9114389"/>
            <a:ext cx="5162607" cy="14966"/>
          </a:xfrm>
          <a:prstGeom prst="line">
            <a:avLst/>
          </a:prstGeom>
          <a:ln w="9525" cap="flat">
            <a:solidFill>
              <a:srgbClr val="000000"/>
            </a:solidFill>
            <a:prstDash val="solid"/>
            <a:headEnd type="none" w="sm" len="sm"/>
            <a:tailEnd type="none" w="sm" len="sm"/>
          </a:ln>
        </p:spPr>
      </p:sp>
      <p:sp>
        <p:nvSpPr>
          <p:cNvPr id="24" name="Freeform 24"/>
          <p:cNvSpPr/>
          <p:nvPr/>
        </p:nvSpPr>
        <p:spPr>
          <a:xfrm>
            <a:off x="6054911" y="4763834"/>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2113294" y="4763834"/>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6054911" y="6874639"/>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2113294" y="6874639"/>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6054911" y="5820386"/>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2113294" y="5820386"/>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a:off x="6054911" y="7931191"/>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2113294" y="7931191"/>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a:off x="6054911" y="8985444"/>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12113294" y="8985444"/>
            <a:ext cx="272856" cy="272856"/>
          </a:xfrm>
          <a:custGeom>
            <a:avLst/>
            <a:gdLst/>
            <a:ahLst/>
            <a:cxnLst/>
            <a:rect l="l" t="t" r="r" b="b"/>
            <a:pathLst>
              <a:path w="272856" h="272856">
                <a:moveTo>
                  <a:pt x="0" y="0"/>
                </a:moveTo>
                <a:lnTo>
                  <a:pt x="272856" y="0"/>
                </a:lnTo>
                <a:lnTo>
                  <a:pt x="272856" y="272856"/>
                </a:lnTo>
                <a:lnTo>
                  <a:pt x="0" y="27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rot="3282742">
            <a:off x="9259171" y="2114949"/>
            <a:ext cx="12803586" cy="4897372"/>
          </a:xfrm>
          <a:custGeom>
            <a:avLst/>
            <a:gdLst/>
            <a:ahLst/>
            <a:cxnLst/>
            <a:rect l="l" t="t" r="r" b="b"/>
            <a:pathLst>
              <a:path w="12803586" h="4897372">
                <a:moveTo>
                  <a:pt x="0" y="0"/>
                </a:moveTo>
                <a:lnTo>
                  <a:pt x="12803587" y="0"/>
                </a:lnTo>
                <a:lnTo>
                  <a:pt x="12803587" y="4897372"/>
                </a:lnTo>
                <a:lnTo>
                  <a:pt x="0" y="4897372"/>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74118" y="3026661"/>
            <a:ext cx="3202001" cy="2773733"/>
          </a:xfrm>
          <a:custGeom>
            <a:avLst/>
            <a:gdLst/>
            <a:ahLst/>
            <a:cxnLst/>
            <a:rect l="l" t="t" r="r" b="b"/>
            <a:pathLst>
              <a:path w="3202001" h="2773733">
                <a:moveTo>
                  <a:pt x="0" y="0"/>
                </a:moveTo>
                <a:lnTo>
                  <a:pt x="3202000" y="0"/>
                </a:lnTo>
                <a:lnTo>
                  <a:pt x="3202000" y="2773733"/>
                </a:lnTo>
                <a:lnTo>
                  <a:pt x="0" y="27737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07250" y="1721809"/>
            <a:ext cx="7408380" cy="7435418"/>
          </a:xfrm>
          <a:custGeom>
            <a:avLst/>
            <a:gdLst/>
            <a:ahLst/>
            <a:cxnLst/>
            <a:rect l="l" t="t" r="r" b="b"/>
            <a:pathLst>
              <a:path w="7408380" h="7435418">
                <a:moveTo>
                  <a:pt x="0" y="0"/>
                </a:moveTo>
                <a:lnTo>
                  <a:pt x="7408381" y="0"/>
                </a:lnTo>
                <a:lnTo>
                  <a:pt x="7408381" y="7435418"/>
                </a:lnTo>
                <a:lnTo>
                  <a:pt x="0" y="74354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651780" y="9598188"/>
            <a:ext cx="1751828" cy="197343"/>
          </a:xfrm>
          <a:prstGeom prst="rect">
            <a:avLst/>
          </a:prstGeom>
        </p:spPr>
        <p:txBody>
          <a:bodyPr lIns="0" tIns="0" rIns="0" bIns="0" rtlCol="0" anchor="t">
            <a:spAutoFit/>
          </a:bodyPr>
          <a:lstStyle/>
          <a:p>
            <a:pPr algn="l">
              <a:lnSpc>
                <a:spcPts val="1409"/>
              </a:lnSpc>
            </a:pPr>
            <a:r>
              <a:rPr lang="en-US" sz="1531">
                <a:solidFill>
                  <a:srgbClr val="FFFFFF"/>
                </a:solidFill>
                <a:latin typeface="Montserrat"/>
                <a:ea typeface="Montserrat"/>
                <a:cs typeface="Montserrat"/>
                <a:sym typeface="Montserrat"/>
              </a:rPr>
              <a:t>page  002</a:t>
            </a:r>
          </a:p>
        </p:txBody>
      </p:sp>
      <p:sp>
        <p:nvSpPr>
          <p:cNvPr id="5" name="TextBox 5"/>
          <p:cNvSpPr txBox="1"/>
          <p:nvPr/>
        </p:nvSpPr>
        <p:spPr>
          <a:xfrm>
            <a:off x="351522" y="1615723"/>
            <a:ext cx="10283825" cy="1160429"/>
          </a:xfrm>
          <a:prstGeom prst="rect">
            <a:avLst/>
          </a:prstGeom>
        </p:spPr>
        <p:txBody>
          <a:bodyPr lIns="0" tIns="0" rIns="0" bIns="0" rtlCol="0" anchor="t">
            <a:spAutoFit/>
          </a:bodyPr>
          <a:lstStyle/>
          <a:p>
            <a:pPr algn="l">
              <a:lnSpc>
                <a:spcPts val="8595"/>
              </a:lnSpc>
            </a:pPr>
            <a:r>
              <a:rPr lang="en-US" sz="9343" b="1">
                <a:solidFill>
                  <a:srgbClr val="FFFFFF"/>
                </a:solidFill>
                <a:latin typeface="Montserrat Bold"/>
                <a:ea typeface="Montserrat Bold"/>
                <a:cs typeface="Montserrat Bold"/>
                <a:sym typeface="Montserrat Bold"/>
              </a:rPr>
              <a:t>Introduction</a:t>
            </a:r>
          </a:p>
        </p:txBody>
      </p:sp>
      <p:sp>
        <p:nvSpPr>
          <p:cNvPr id="6" name="TextBox 6"/>
          <p:cNvSpPr txBox="1"/>
          <p:nvPr/>
        </p:nvSpPr>
        <p:spPr>
          <a:xfrm>
            <a:off x="144308" y="2910928"/>
            <a:ext cx="10015070" cy="6347372"/>
          </a:xfrm>
          <a:prstGeom prst="rect">
            <a:avLst/>
          </a:prstGeom>
        </p:spPr>
        <p:txBody>
          <a:bodyPr lIns="0" tIns="0" rIns="0" bIns="0" rtlCol="0" anchor="t">
            <a:spAutoFit/>
          </a:bodyPr>
          <a:lstStyle/>
          <a:p>
            <a:pPr marL="549050" lvl="1" indent="-274525" algn="l">
              <a:lnSpc>
                <a:spcPts val="2797"/>
              </a:lnSpc>
              <a:buFont typeface="Arial"/>
              <a:buChar char="•"/>
            </a:pPr>
            <a:r>
              <a:rPr lang="en-US" sz="2543">
                <a:solidFill>
                  <a:srgbClr val="FFFFFF"/>
                </a:solidFill>
                <a:latin typeface="Montserrat"/>
                <a:ea typeface="Montserrat"/>
                <a:cs typeface="Montserrat"/>
                <a:sym typeface="Montserrat"/>
              </a:rPr>
              <a:t>In the digital world, millions of money transactions happen every second. But not all of them are safe. Some are fraudulent, where attackers try to trick the system and steal money.</a:t>
            </a:r>
          </a:p>
          <a:p>
            <a:pPr algn="l">
              <a:lnSpc>
                <a:spcPts val="2797"/>
              </a:lnSpc>
            </a:pPr>
            <a:endParaRPr lang="en-US" sz="2543">
              <a:solidFill>
                <a:srgbClr val="FFFFFF"/>
              </a:solidFill>
              <a:latin typeface="Montserrat"/>
              <a:ea typeface="Montserrat"/>
              <a:cs typeface="Montserrat"/>
              <a:sym typeface="Montserrat"/>
            </a:endParaRPr>
          </a:p>
          <a:p>
            <a:pPr marL="549050" lvl="1" indent="-274525" algn="l">
              <a:lnSpc>
                <a:spcPts val="2797"/>
              </a:lnSpc>
              <a:buFont typeface="Arial"/>
              <a:buChar char="•"/>
            </a:pPr>
            <a:r>
              <a:rPr lang="en-US" sz="2543">
                <a:solidFill>
                  <a:srgbClr val="FFFFFF"/>
                </a:solidFill>
                <a:latin typeface="Montserrat"/>
                <a:ea typeface="Montserrat"/>
                <a:cs typeface="Montserrat"/>
                <a:sym typeface="Montserrat"/>
              </a:rPr>
              <a:t>To catch such fraud, we don’t just look at who sent the money or how much was sent — we also look at how the account balances change during the transaction.</a:t>
            </a:r>
          </a:p>
          <a:p>
            <a:pPr algn="l">
              <a:lnSpc>
                <a:spcPts val="2797"/>
              </a:lnSpc>
            </a:pPr>
            <a:endParaRPr lang="en-US" sz="2543">
              <a:solidFill>
                <a:srgbClr val="FFFFFF"/>
              </a:solidFill>
              <a:latin typeface="Montserrat"/>
              <a:ea typeface="Montserrat"/>
              <a:cs typeface="Montserrat"/>
              <a:sym typeface="Montserrat"/>
            </a:endParaRPr>
          </a:p>
          <a:p>
            <a:pPr marL="549050" lvl="1" indent="-274525" algn="l">
              <a:lnSpc>
                <a:spcPts val="2797"/>
              </a:lnSpc>
              <a:buFont typeface="Arial"/>
              <a:buChar char="•"/>
            </a:pPr>
            <a:r>
              <a:rPr lang="en-US" sz="2543">
                <a:solidFill>
                  <a:srgbClr val="FFFFFF"/>
                </a:solidFill>
                <a:latin typeface="Montserrat"/>
                <a:ea typeface="Montserrat"/>
                <a:cs typeface="Montserrat"/>
                <a:sym typeface="Montserrat"/>
              </a:rPr>
              <a:t>This project aims to build a machine learning model that can detect fraudulent transactions in real-time, allowing companies to:</a:t>
            </a:r>
          </a:p>
          <a:p>
            <a:pPr marL="1098101" lvl="2" indent="-366034" algn="l">
              <a:lnSpc>
                <a:spcPts val="2797"/>
              </a:lnSpc>
              <a:buFont typeface="Arial"/>
              <a:buChar char="⚬"/>
            </a:pPr>
            <a:r>
              <a:rPr lang="en-US" sz="2543">
                <a:solidFill>
                  <a:srgbClr val="FFFFFF"/>
                </a:solidFill>
                <a:latin typeface="Montserrat"/>
                <a:ea typeface="Montserrat"/>
                <a:cs typeface="Montserrat"/>
                <a:sym typeface="Montserrat"/>
              </a:rPr>
              <a:t>Secure customer accounts,</a:t>
            </a:r>
          </a:p>
          <a:p>
            <a:pPr marL="1098101" lvl="2" indent="-366034" algn="l">
              <a:lnSpc>
                <a:spcPts val="2797"/>
              </a:lnSpc>
              <a:buFont typeface="Arial"/>
              <a:buChar char="⚬"/>
            </a:pPr>
            <a:r>
              <a:rPr lang="en-US" sz="2543">
                <a:solidFill>
                  <a:srgbClr val="FFFFFF"/>
                </a:solidFill>
                <a:latin typeface="Montserrat"/>
                <a:ea typeface="Montserrat"/>
                <a:cs typeface="Montserrat"/>
                <a:sym typeface="Montserrat"/>
              </a:rPr>
              <a:t>Reduce financial losses,</a:t>
            </a:r>
          </a:p>
          <a:p>
            <a:pPr marL="1098101" lvl="2" indent="-366034" algn="l">
              <a:lnSpc>
                <a:spcPts val="2797"/>
              </a:lnSpc>
              <a:buFont typeface="Arial"/>
              <a:buChar char="⚬"/>
            </a:pPr>
            <a:r>
              <a:rPr lang="en-US" sz="2543">
                <a:solidFill>
                  <a:srgbClr val="FFFFFF"/>
                </a:solidFill>
                <a:latin typeface="Montserrat"/>
                <a:ea typeface="Montserrat"/>
                <a:cs typeface="Montserrat"/>
                <a:sym typeface="Montserrat"/>
              </a:rPr>
              <a:t>Maintain customer trust,</a:t>
            </a:r>
          </a:p>
          <a:p>
            <a:pPr marL="1098101" lvl="2" indent="-366034" algn="l">
              <a:lnSpc>
                <a:spcPts val="2797"/>
              </a:lnSpc>
              <a:buFont typeface="Arial"/>
              <a:buChar char="⚬"/>
            </a:pPr>
            <a:r>
              <a:rPr lang="en-US" sz="2543">
                <a:solidFill>
                  <a:srgbClr val="FFFFFF"/>
                </a:solidFill>
                <a:latin typeface="Montserrat"/>
                <a:ea typeface="Montserrat"/>
                <a:cs typeface="Montserrat"/>
                <a:sym typeface="Montserrat"/>
              </a:rPr>
              <a:t>Meet compliance requirements.</a:t>
            </a:r>
          </a:p>
          <a:p>
            <a:pPr algn="l">
              <a:lnSpc>
                <a:spcPts val="2797"/>
              </a:lnSpc>
            </a:pPr>
            <a:endParaRPr lang="en-US" sz="2543">
              <a:solidFill>
                <a:srgbClr val="FFFFFF"/>
              </a:solidFill>
              <a:latin typeface="Montserrat"/>
              <a:ea typeface="Montserrat"/>
              <a:cs typeface="Montserrat"/>
              <a:sym typeface="Montserrat"/>
            </a:endParaRPr>
          </a:p>
          <a:p>
            <a:pPr algn="l">
              <a:lnSpc>
                <a:spcPts val="2797"/>
              </a:lnSpc>
            </a:pPr>
            <a:endParaRPr lang="en-US" sz="2543">
              <a:solidFill>
                <a:srgbClr val="FFFFFF"/>
              </a:solidFill>
              <a:latin typeface="Montserrat"/>
              <a:ea typeface="Montserrat"/>
              <a:cs typeface="Montserrat"/>
              <a:sym typeface="Montserrat"/>
            </a:endParaRPr>
          </a:p>
        </p:txBody>
      </p:sp>
    </p:spTree>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2701425" y="-481081"/>
            <a:ext cx="11431228" cy="11002557"/>
          </a:xfrm>
          <a:custGeom>
            <a:avLst/>
            <a:gdLst/>
            <a:ahLst/>
            <a:cxnLst/>
            <a:rect l="l" t="t" r="r" b="b"/>
            <a:pathLst>
              <a:path w="11431228" h="11002557">
                <a:moveTo>
                  <a:pt x="0" y="0"/>
                </a:moveTo>
                <a:lnTo>
                  <a:pt x="11431228" y="0"/>
                </a:lnTo>
                <a:lnTo>
                  <a:pt x="11431228" y="11002556"/>
                </a:lnTo>
                <a:lnTo>
                  <a:pt x="0" y="11002556"/>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148126" y="8931486"/>
            <a:ext cx="99352" cy="451635"/>
            <a:chOff x="0" y="0"/>
            <a:chExt cx="26167" cy="118949"/>
          </a:xfrm>
        </p:grpSpPr>
        <p:sp>
          <p:nvSpPr>
            <p:cNvPr id="4" name="Freeform 4"/>
            <p:cNvSpPr/>
            <p:nvPr/>
          </p:nvSpPr>
          <p:spPr>
            <a:xfrm>
              <a:off x="0" y="0"/>
              <a:ext cx="26167" cy="118949"/>
            </a:xfrm>
            <a:custGeom>
              <a:avLst/>
              <a:gdLst/>
              <a:ahLst/>
              <a:cxnLst/>
              <a:rect l="l" t="t" r="r" b="b"/>
              <a:pathLst>
                <a:path w="26167" h="118949">
                  <a:moveTo>
                    <a:pt x="0" y="0"/>
                  </a:moveTo>
                  <a:lnTo>
                    <a:pt x="26167" y="0"/>
                  </a:lnTo>
                  <a:lnTo>
                    <a:pt x="26167" y="118949"/>
                  </a:lnTo>
                  <a:lnTo>
                    <a:pt x="0" y="118949"/>
                  </a:lnTo>
                  <a:close/>
                </a:path>
              </a:pathLst>
            </a:custGeom>
            <a:solidFill>
              <a:srgbClr val="B7E6F3"/>
            </a:solidFill>
          </p:spPr>
        </p:sp>
        <p:sp>
          <p:nvSpPr>
            <p:cNvPr id="5" name="TextBox 5"/>
            <p:cNvSpPr txBox="1"/>
            <p:nvPr/>
          </p:nvSpPr>
          <p:spPr>
            <a:xfrm>
              <a:off x="0" y="47625"/>
              <a:ext cx="26167" cy="71324"/>
            </a:xfrm>
            <a:prstGeom prst="rect">
              <a:avLst/>
            </a:prstGeom>
          </p:spPr>
          <p:txBody>
            <a:bodyPr lIns="50800" tIns="50800" rIns="50800" bIns="50800" rtlCol="0" anchor="ctr"/>
            <a:lstStyle/>
            <a:p>
              <a:pPr algn="ctr">
                <a:lnSpc>
                  <a:spcPts val="1924"/>
                </a:lnSpc>
              </a:pPr>
              <a:endParaRPr/>
            </a:p>
          </p:txBody>
        </p:sp>
      </p:grpSp>
      <p:grpSp>
        <p:nvGrpSpPr>
          <p:cNvPr id="6" name="Group 6"/>
          <p:cNvGrpSpPr/>
          <p:nvPr/>
        </p:nvGrpSpPr>
        <p:grpSpPr>
          <a:xfrm>
            <a:off x="2439048" y="5097550"/>
            <a:ext cx="4587132" cy="3289222"/>
            <a:chOff x="0" y="0"/>
            <a:chExt cx="1208134" cy="866297"/>
          </a:xfrm>
        </p:grpSpPr>
        <p:sp>
          <p:nvSpPr>
            <p:cNvPr id="7" name="Freeform 7"/>
            <p:cNvSpPr/>
            <p:nvPr/>
          </p:nvSpPr>
          <p:spPr>
            <a:xfrm>
              <a:off x="0" y="0"/>
              <a:ext cx="1208134" cy="866297"/>
            </a:xfrm>
            <a:custGeom>
              <a:avLst/>
              <a:gdLst/>
              <a:ahLst/>
              <a:cxnLst/>
              <a:rect l="l" t="t" r="r" b="b"/>
              <a:pathLst>
                <a:path w="1208134" h="866297">
                  <a:moveTo>
                    <a:pt x="45569" y="0"/>
                  </a:moveTo>
                  <a:lnTo>
                    <a:pt x="1162564" y="0"/>
                  </a:lnTo>
                  <a:cubicBezTo>
                    <a:pt x="1187732" y="0"/>
                    <a:pt x="1208134" y="20402"/>
                    <a:pt x="1208134" y="45569"/>
                  </a:cubicBezTo>
                  <a:lnTo>
                    <a:pt x="1208134" y="820728"/>
                  </a:lnTo>
                  <a:cubicBezTo>
                    <a:pt x="1208134" y="832814"/>
                    <a:pt x="1203333" y="844404"/>
                    <a:pt x="1194787" y="852950"/>
                  </a:cubicBezTo>
                  <a:cubicBezTo>
                    <a:pt x="1186241" y="861496"/>
                    <a:pt x="1174650" y="866297"/>
                    <a:pt x="1162564" y="866297"/>
                  </a:cubicBezTo>
                  <a:lnTo>
                    <a:pt x="45569" y="866297"/>
                  </a:lnTo>
                  <a:cubicBezTo>
                    <a:pt x="20402" y="866297"/>
                    <a:pt x="0" y="845895"/>
                    <a:pt x="0" y="820728"/>
                  </a:cubicBezTo>
                  <a:lnTo>
                    <a:pt x="0" y="45569"/>
                  </a:lnTo>
                  <a:cubicBezTo>
                    <a:pt x="0" y="20402"/>
                    <a:pt x="20402" y="0"/>
                    <a:pt x="45569" y="0"/>
                  </a:cubicBezTo>
                  <a:close/>
                </a:path>
              </a:pathLst>
            </a:custGeom>
            <a:solidFill>
              <a:srgbClr val="000000">
                <a:alpha val="0"/>
              </a:srgbClr>
            </a:solidFill>
            <a:ln w="19050" cap="rnd">
              <a:solidFill>
                <a:srgbClr val="FFFFFF"/>
              </a:solidFill>
              <a:prstDash val="solid"/>
              <a:round/>
            </a:ln>
          </p:spPr>
        </p:sp>
        <p:sp>
          <p:nvSpPr>
            <p:cNvPr id="8" name="TextBox 8"/>
            <p:cNvSpPr txBox="1"/>
            <p:nvPr/>
          </p:nvSpPr>
          <p:spPr>
            <a:xfrm>
              <a:off x="0" y="47625"/>
              <a:ext cx="1208134" cy="818672"/>
            </a:xfrm>
            <a:prstGeom prst="rect">
              <a:avLst/>
            </a:prstGeom>
          </p:spPr>
          <p:txBody>
            <a:bodyPr lIns="50800" tIns="50800" rIns="50800" bIns="50800" rtlCol="0" anchor="ctr"/>
            <a:lstStyle/>
            <a:p>
              <a:pPr algn="ctr">
                <a:lnSpc>
                  <a:spcPts val="1924"/>
                </a:lnSpc>
              </a:pPr>
              <a:endParaRPr/>
            </a:p>
          </p:txBody>
        </p:sp>
      </p:grpSp>
      <p:grpSp>
        <p:nvGrpSpPr>
          <p:cNvPr id="9" name="Group 9"/>
          <p:cNvGrpSpPr/>
          <p:nvPr/>
        </p:nvGrpSpPr>
        <p:grpSpPr>
          <a:xfrm>
            <a:off x="7026181" y="4744500"/>
            <a:ext cx="4587132" cy="3886571"/>
            <a:chOff x="0" y="0"/>
            <a:chExt cx="1208134" cy="1023624"/>
          </a:xfrm>
        </p:grpSpPr>
        <p:sp>
          <p:nvSpPr>
            <p:cNvPr id="10" name="Freeform 10"/>
            <p:cNvSpPr/>
            <p:nvPr/>
          </p:nvSpPr>
          <p:spPr>
            <a:xfrm>
              <a:off x="0" y="0"/>
              <a:ext cx="1208134" cy="1023624"/>
            </a:xfrm>
            <a:custGeom>
              <a:avLst/>
              <a:gdLst/>
              <a:ahLst/>
              <a:cxnLst/>
              <a:rect l="l" t="t" r="r" b="b"/>
              <a:pathLst>
                <a:path w="1208134" h="1023624">
                  <a:moveTo>
                    <a:pt x="45569" y="0"/>
                  </a:moveTo>
                  <a:lnTo>
                    <a:pt x="1162564" y="0"/>
                  </a:lnTo>
                  <a:cubicBezTo>
                    <a:pt x="1187732" y="0"/>
                    <a:pt x="1208134" y="20402"/>
                    <a:pt x="1208134" y="45569"/>
                  </a:cubicBezTo>
                  <a:lnTo>
                    <a:pt x="1208134" y="978054"/>
                  </a:lnTo>
                  <a:cubicBezTo>
                    <a:pt x="1208134" y="990140"/>
                    <a:pt x="1203333" y="1001731"/>
                    <a:pt x="1194787" y="1010277"/>
                  </a:cubicBezTo>
                  <a:cubicBezTo>
                    <a:pt x="1186241" y="1018823"/>
                    <a:pt x="1174650" y="1023624"/>
                    <a:pt x="1162564" y="1023624"/>
                  </a:cubicBezTo>
                  <a:lnTo>
                    <a:pt x="45569" y="1023624"/>
                  </a:lnTo>
                  <a:cubicBezTo>
                    <a:pt x="33483" y="1023624"/>
                    <a:pt x="21893" y="1018823"/>
                    <a:pt x="13347" y="1010277"/>
                  </a:cubicBezTo>
                  <a:cubicBezTo>
                    <a:pt x="4801" y="1001731"/>
                    <a:pt x="0" y="990140"/>
                    <a:pt x="0" y="978054"/>
                  </a:cubicBezTo>
                  <a:lnTo>
                    <a:pt x="0" y="45569"/>
                  </a:lnTo>
                  <a:cubicBezTo>
                    <a:pt x="0" y="20402"/>
                    <a:pt x="20402" y="0"/>
                    <a:pt x="45569" y="0"/>
                  </a:cubicBezTo>
                  <a:close/>
                </a:path>
              </a:pathLst>
            </a:custGeom>
            <a:solidFill>
              <a:srgbClr val="B7E6F3"/>
            </a:solidFill>
            <a:ln w="19050" cap="rnd">
              <a:solidFill>
                <a:srgbClr val="FFFFFF"/>
              </a:solidFill>
              <a:prstDash val="solid"/>
              <a:round/>
            </a:ln>
          </p:spPr>
        </p:sp>
        <p:sp>
          <p:nvSpPr>
            <p:cNvPr id="11" name="TextBox 11"/>
            <p:cNvSpPr txBox="1"/>
            <p:nvPr/>
          </p:nvSpPr>
          <p:spPr>
            <a:xfrm>
              <a:off x="0" y="47625"/>
              <a:ext cx="1208134" cy="975999"/>
            </a:xfrm>
            <a:prstGeom prst="rect">
              <a:avLst/>
            </a:prstGeom>
          </p:spPr>
          <p:txBody>
            <a:bodyPr lIns="50800" tIns="50800" rIns="50800" bIns="50800" rtlCol="0" anchor="ctr"/>
            <a:lstStyle/>
            <a:p>
              <a:pPr algn="ctr">
                <a:lnSpc>
                  <a:spcPts val="1924"/>
                </a:lnSpc>
              </a:pPr>
              <a:endParaRPr/>
            </a:p>
          </p:txBody>
        </p:sp>
      </p:grpSp>
      <p:grpSp>
        <p:nvGrpSpPr>
          <p:cNvPr id="12" name="Group 12"/>
          <p:cNvGrpSpPr/>
          <p:nvPr/>
        </p:nvGrpSpPr>
        <p:grpSpPr>
          <a:xfrm>
            <a:off x="11613313" y="5097550"/>
            <a:ext cx="4587132" cy="3289222"/>
            <a:chOff x="0" y="0"/>
            <a:chExt cx="1208134" cy="866297"/>
          </a:xfrm>
        </p:grpSpPr>
        <p:sp>
          <p:nvSpPr>
            <p:cNvPr id="13" name="Freeform 13"/>
            <p:cNvSpPr/>
            <p:nvPr/>
          </p:nvSpPr>
          <p:spPr>
            <a:xfrm>
              <a:off x="0" y="0"/>
              <a:ext cx="1208134" cy="866297"/>
            </a:xfrm>
            <a:custGeom>
              <a:avLst/>
              <a:gdLst/>
              <a:ahLst/>
              <a:cxnLst/>
              <a:rect l="l" t="t" r="r" b="b"/>
              <a:pathLst>
                <a:path w="1208134" h="866297">
                  <a:moveTo>
                    <a:pt x="45569" y="0"/>
                  </a:moveTo>
                  <a:lnTo>
                    <a:pt x="1162564" y="0"/>
                  </a:lnTo>
                  <a:cubicBezTo>
                    <a:pt x="1187732" y="0"/>
                    <a:pt x="1208134" y="20402"/>
                    <a:pt x="1208134" y="45569"/>
                  </a:cubicBezTo>
                  <a:lnTo>
                    <a:pt x="1208134" y="820728"/>
                  </a:lnTo>
                  <a:cubicBezTo>
                    <a:pt x="1208134" y="832814"/>
                    <a:pt x="1203333" y="844404"/>
                    <a:pt x="1194787" y="852950"/>
                  </a:cubicBezTo>
                  <a:cubicBezTo>
                    <a:pt x="1186241" y="861496"/>
                    <a:pt x="1174650" y="866297"/>
                    <a:pt x="1162564" y="866297"/>
                  </a:cubicBezTo>
                  <a:lnTo>
                    <a:pt x="45569" y="866297"/>
                  </a:lnTo>
                  <a:cubicBezTo>
                    <a:pt x="20402" y="866297"/>
                    <a:pt x="0" y="845895"/>
                    <a:pt x="0" y="820728"/>
                  </a:cubicBezTo>
                  <a:lnTo>
                    <a:pt x="0" y="45569"/>
                  </a:lnTo>
                  <a:cubicBezTo>
                    <a:pt x="0" y="20402"/>
                    <a:pt x="20402" y="0"/>
                    <a:pt x="45569" y="0"/>
                  </a:cubicBezTo>
                  <a:close/>
                </a:path>
              </a:pathLst>
            </a:custGeom>
            <a:solidFill>
              <a:srgbClr val="000000">
                <a:alpha val="0"/>
              </a:srgbClr>
            </a:solidFill>
            <a:ln w="19050" cap="rnd">
              <a:solidFill>
                <a:srgbClr val="FFFFFF"/>
              </a:solidFill>
              <a:prstDash val="solid"/>
              <a:round/>
            </a:ln>
          </p:spPr>
        </p:sp>
        <p:sp>
          <p:nvSpPr>
            <p:cNvPr id="14" name="TextBox 14"/>
            <p:cNvSpPr txBox="1"/>
            <p:nvPr/>
          </p:nvSpPr>
          <p:spPr>
            <a:xfrm>
              <a:off x="0" y="47625"/>
              <a:ext cx="1208134" cy="818672"/>
            </a:xfrm>
            <a:prstGeom prst="rect">
              <a:avLst/>
            </a:prstGeom>
          </p:spPr>
          <p:txBody>
            <a:bodyPr lIns="50800" tIns="50800" rIns="50800" bIns="50800" rtlCol="0" anchor="ctr"/>
            <a:lstStyle/>
            <a:p>
              <a:pPr algn="ctr">
                <a:lnSpc>
                  <a:spcPts val="1924"/>
                </a:lnSpc>
              </a:pPr>
              <a:endParaRPr/>
            </a:p>
          </p:txBody>
        </p:sp>
      </p:grpSp>
      <p:grpSp>
        <p:nvGrpSpPr>
          <p:cNvPr id="15" name="Group 15"/>
          <p:cNvGrpSpPr/>
          <p:nvPr/>
        </p:nvGrpSpPr>
        <p:grpSpPr>
          <a:xfrm>
            <a:off x="7026181" y="4744500"/>
            <a:ext cx="4587132" cy="838131"/>
            <a:chOff x="0" y="0"/>
            <a:chExt cx="1208134" cy="220742"/>
          </a:xfrm>
        </p:grpSpPr>
        <p:sp>
          <p:nvSpPr>
            <p:cNvPr id="16" name="Freeform 16"/>
            <p:cNvSpPr/>
            <p:nvPr/>
          </p:nvSpPr>
          <p:spPr>
            <a:xfrm>
              <a:off x="0" y="0"/>
              <a:ext cx="1208134" cy="220742"/>
            </a:xfrm>
            <a:custGeom>
              <a:avLst/>
              <a:gdLst/>
              <a:ahLst/>
              <a:cxnLst/>
              <a:rect l="l" t="t" r="r" b="b"/>
              <a:pathLst>
                <a:path w="1208134" h="220742">
                  <a:moveTo>
                    <a:pt x="45569" y="0"/>
                  </a:moveTo>
                  <a:lnTo>
                    <a:pt x="1162564" y="0"/>
                  </a:lnTo>
                  <a:cubicBezTo>
                    <a:pt x="1187732" y="0"/>
                    <a:pt x="1208134" y="20402"/>
                    <a:pt x="1208134" y="45569"/>
                  </a:cubicBezTo>
                  <a:lnTo>
                    <a:pt x="1208134" y="175173"/>
                  </a:lnTo>
                  <a:cubicBezTo>
                    <a:pt x="1208134" y="200340"/>
                    <a:pt x="1187732" y="220742"/>
                    <a:pt x="1162564" y="220742"/>
                  </a:cubicBezTo>
                  <a:lnTo>
                    <a:pt x="45569" y="220742"/>
                  </a:lnTo>
                  <a:cubicBezTo>
                    <a:pt x="33483" y="220742"/>
                    <a:pt x="21893" y="215941"/>
                    <a:pt x="13347" y="207395"/>
                  </a:cubicBezTo>
                  <a:cubicBezTo>
                    <a:pt x="4801" y="198849"/>
                    <a:pt x="0" y="187259"/>
                    <a:pt x="0" y="175173"/>
                  </a:cubicBezTo>
                  <a:lnTo>
                    <a:pt x="0" y="45569"/>
                  </a:lnTo>
                  <a:cubicBezTo>
                    <a:pt x="0" y="20402"/>
                    <a:pt x="20402" y="0"/>
                    <a:pt x="45569" y="0"/>
                  </a:cubicBezTo>
                  <a:close/>
                </a:path>
              </a:pathLst>
            </a:custGeom>
            <a:gradFill rotWithShape="1">
              <a:gsLst>
                <a:gs pos="0">
                  <a:srgbClr val="114664">
                    <a:alpha val="100000"/>
                  </a:srgbClr>
                </a:gs>
                <a:gs pos="100000">
                  <a:srgbClr val="071449">
                    <a:alpha val="100000"/>
                  </a:srgbClr>
                </a:gs>
              </a:gsLst>
              <a:lin ang="0"/>
            </a:gradFill>
            <a:ln w="19050" cap="rnd">
              <a:solidFill>
                <a:srgbClr val="FFFFFF"/>
              </a:solidFill>
              <a:prstDash val="solid"/>
              <a:round/>
            </a:ln>
          </p:spPr>
        </p:sp>
        <p:sp>
          <p:nvSpPr>
            <p:cNvPr id="17" name="TextBox 17"/>
            <p:cNvSpPr txBox="1"/>
            <p:nvPr/>
          </p:nvSpPr>
          <p:spPr>
            <a:xfrm>
              <a:off x="0" y="47625"/>
              <a:ext cx="1208134" cy="173117"/>
            </a:xfrm>
            <a:prstGeom prst="rect">
              <a:avLst/>
            </a:prstGeom>
          </p:spPr>
          <p:txBody>
            <a:bodyPr lIns="50800" tIns="50800" rIns="50800" bIns="50800" rtlCol="0" anchor="ctr"/>
            <a:lstStyle/>
            <a:p>
              <a:pPr algn="ctr">
                <a:lnSpc>
                  <a:spcPts val="1924"/>
                </a:lnSpc>
              </a:pPr>
              <a:endParaRPr/>
            </a:p>
          </p:txBody>
        </p:sp>
      </p:grpSp>
      <p:sp>
        <p:nvSpPr>
          <p:cNvPr id="18" name="Freeform 18"/>
          <p:cNvSpPr/>
          <p:nvPr/>
        </p:nvSpPr>
        <p:spPr>
          <a:xfrm>
            <a:off x="174611" y="3715806"/>
            <a:ext cx="3947029" cy="2057389"/>
          </a:xfrm>
          <a:custGeom>
            <a:avLst/>
            <a:gdLst/>
            <a:ahLst/>
            <a:cxnLst/>
            <a:rect l="l" t="t" r="r" b="b"/>
            <a:pathLst>
              <a:path w="3947029" h="2057389">
                <a:moveTo>
                  <a:pt x="0" y="0"/>
                </a:moveTo>
                <a:lnTo>
                  <a:pt x="3947029" y="0"/>
                </a:lnTo>
                <a:lnTo>
                  <a:pt x="3947029" y="2057389"/>
                </a:lnTo>
                <a:lnTo>
                  <a:pt x="0" y="2057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2439048" y="9057982"/>
            <a:ext cx="2061061" cy="246271"/>
          </a:xfrm>
          <a:prstGeom prst="rect">
            <a:avLst/>
          </a:prstGeom>
        </p:spPr>
        <p:txBody>
          <a:bodyPr lIns="0" tIns="0" rIns="0" bIns="0" rtlCol="0" anchor="t">
            <a:spAutoFit/>
          </a:bodyPr>
          <a:lstStyle/>
          <a:p>
            <a:pPr algn="l">
              <a:lnSpc>
                <a:spcPts val="1777"/>
              </a:lnSpc>
            </a:pPr>
            <a:r>
              <a:rPr lang="en-US" sz="1931">
                <a:solidFill>
                  <a:srgbClr val="FFFFFF"/>
                </a:solidFill>
                <a:latin typeface="Montserrat"/>
                <a:ea typeface="Montserrat"/>
                <a:cs typeface="Montserrat"/>
                <a:sym typeface="Montserrat"/>
              </a:rPr>
              <a:t>Fraud Detection</a:t>
            </a:r>
          </a:p>
        </p:txBody>
      </p:sp>
      <p:sp>
        <p:nvSpPr>
          <p:cNvPr id="20" name="TextBox 20"/>
          <p:cNvSpPr txBox="1"/>
          <p:nvPr/>
        </p:nvSpPr>
        <p:spPr>
          <a:xfrm>
            <a:off x="4500109" y="9057832"/>
            <a:ext cx="1329106" cy="246421"/>
          </a:xfrm>
          <a:prstGeom prst="rect">
            <a:avLst/>
          </a:prstGeom>
        </p:spPr>
        <p:txBody>
          <a:bodyPr lIns="0" tIns="0" rIns="0" bIns="0" rtlCol="0" anchor="t">
            <a:spAutoFit/>
          </a:bodyPr>
          <a:lstStyle/>
          <a:p>
            <a:pPr algn="l">
              <a:lnSpc>
                <a:spcPts val="1777"/>
              </a:lnSpc>
            </a:pPr>
            <a:r>
              <a:rPr lang="en-US" sz="1931" b="1">
                <a:solidFill>
                  <a:srgbClr val="B7E6F3"/>
                </a:solidFill>
                <a:latin typeface="Montserrat Heavy"/>
                <a:ea typeface="Montserrat Heavy"/>
                <a:cs typeface="Montserrat Heavy"/>
                <a:sym typeface="Montserrat Heavy"/>
              </a:rPr>
              <a:t>Analysis</a:t>
            </a:r>
          </a:p>
        </p:txBody>
      </p:sp>
      <p:sp>
        <p:nvSpPr>
          <p:cNvPr id="21" name="TextBox 21"/>
          <p:cNvSpPr txBox="1"/>
          <p:nvPr/>
        </p:nvSpPr>
        <p:spPr>
          <a:xfrm>
            <a:off x="2729903" y="592673"/>
            <a:ext cx="12378268" cy="1119704"/>
          </a:xfrm>
          <a:prstGeom prst="rect">
            <a:avLst/>
          </a:prstGeom>
        </p:spPr>
        <p:txBody>
          <a:bodyPr lIns="0" tIns="0" rIns="0" bIns="0" rtlCol="0" anchor="t">
            <a:spAutoFit/>
          </a:bodyPr>
          <a:lstStyle/>
          <a:p>
            <a:pPr algn="ctr">
              <a:lnSpc>
                <a:spcPts val="8289"/>
              </a:lnSpc>
            </a:pPr>
            <a:r>
              <a:rPr lang="en-US" sz="9010" b="1">
                <a:solidFill>
                  <a:srgbClr val="FFFFFF"/>
                </a:solidFill>
                <a:latin typeface="Montserrat Bold"/>
                <a:ea typeface="Montserrat Bold"/>
                <a:cs typeface="Montserrat Bold"/>
                <a:sym typeface="Montserrat Bold"/>
              </a:rPr>
              <a:t>Problem Statement</a:t>
            </a:r>
          </a:p>
        </p:txBody>
      </p:sp>
      <p:sp>
        <p:nvSpPr>
          <p:cNvPr id="22" name="TextBox 22"/>
          <p:cNvSpPr txBox="1"/>
          <p:nvPr/>
        </p:nvSpPr>
        <p:spPr>
          <a:xfrm>
            <a:off x="15507472" y="9185878"/>
            <a:ext cx="1751828" cy="197343"/>
          </a:xfrm>
          <a:prstGeom prst="rect">
            <a:avLst/>
          </a:prstGeom>
        </p:spPr>
        <p:txBody>
          <a:bodyPr lIns="0" tIns="0" rIns="0" bIns="0" rtlCol="0" anchor="t">
            <a:spAutoFit/>
          </a:bodyPr>
          <a:lstStyle/>
          <a:p>
            <a:pPr algn="l">
              <a:lnSpc>
                <a:spcPts val="1409"/>
              </a:lnSpc>
            </a:pPr>
            <a:r>
              <a:rPr lang="en-US" sz="1531">
                <a:solidFill>
                  <a:srgbClr val="FFFFFF"/>
                </a:solidFill>
                <a:latin typeface="Montserrat"/>
                <a:ea typeface="Montserrat"/>
                <a:cs typeface="Montserrat"/>
                <a:sym typeface="Montserrat"/>
              </a:rPr>
              <a:t>page  003</a:t>
            </a:r>
          </a:p>
        </p:txBody>
      </p:sp>
      <p:sp>
        <p:nvSpPr>
          <p:cNvPr id="23" name="TextBox 23"/>
          <p:cNvSpPr txBox="1"/>
          <p:nvPr/>
        </p:nvSpPr>
        <p:spPr>
          <a:xfrm>
            <a:off x="3740062" y="1991115"/>
            <a:ext cx="9944100" cy="1581810"/>
          </a:xfrm>
          <a:prstGeom prst="rect">
            <a:avLst/>
          </a:prstGeom>
        </p:spPr>
        <p:txBody>
          <a:bodyPr lIns="0" tIns="0" rIns="0" bIns="0" rtlCol="0" anchor="t">
            <a:spAutoFit/>
          </a:bodyPr>
          <a:lstStyle/>
          <a:p>
            <a:pPr algn="ctr">
              <a:lnSpc>
                <a:spcPts val="2532"/>
              </a:lnSpc>
            </a:pPr>
            <a:r>
              <a:rPr lang="en-US" sz="2302">
                <a:solidFill>
                  <a:srgbClr val="FFFFFF"/>
                </a:solidFill>
                <a:latin typeface="Montserrat"/>
                <a:ea typeface="Montserrat"/>
                <a:cs typeface="Montserrat"/>
                <a:sym typeface="Montserrat"/>
              </a:rPr>
              <a:t>Mobile financial transactions are growing rapidly due to their ease and speed. However, this digital convenience has also opened doors for advanced fraud techniques. Detecting fraud in real-time is a serious challenge for banks and fintech platforms, demanding intelligent solutions that go beyond traditional rules.</a:t>
            </a:r>
          </a:p>
        </p:txBody>
      </p:sp>
      <p:sp>
        <p:nvSpPr>
          <p:cNvPr id="24" name="TextBox 24"/>
          <p:cNvSpPr txBox="1"/>
          <p:nvPr/>
        </p:nvSpPr>
        <p:spPr>
          <a:xfrm>
            <a:off x="3257982" y="5486897"/>
            <a:ext cx="2949264" cy="239112"/>
          </a:xfrm>
          <a:prstGeom prst="rect">
            <a:avLst/>
          </a:prstGeom>
        </p:spPr>
        <p:txBody>
          <a:bodyPr lIns="0" tIns="0" rIns="0" bIns="0" rtlCol="0" anchor="t">
            <a:spAutoFit/>
          </a:bodyPr>
          <a:lstStyle/>
          <a:p>
            <a:pPr algn="ctr">
              <a:lnSpc>
                <a:spcPts val="1750"/>
              </a:lnSpc>
            </a:pPr>
            <a:r>
              <a:rPr lang="en-US" sz="1902" b="1">
                <a:solidFill>
                  <a:srgbClr val="FFFFFF"/>
                </a:solidFill>
                <a:latin typeface="Montserrat Bold"/>
                <a:ea typeface="Montserrat Bold"/>
                <a:cs typeface="Montserrat Bold"/>
                <a:sym typeface="Montserrat Bold"/>
              </a:rPr>
              <a:t>GLOBAL INSIGHTS</a:t>
            </a:r>
          </a:p>
        </p:txBody>
      </p:sp>
      <p:sp>
        <p:nvSpPr>
          <p:cNvPr id="25" name="TextBox 25"/>
          <p:cNvSpPr txBox="1"/>
          <p:nvPr/>
        </p:nvSpPr>
        <p:spPr>
          <a:xfrm>
            <a:off x="7365780" y="5067822"/>
            <a:ext cx="3779514" cy="239112"/>
          </a:xfrm>
          <a:prstGeom prst="rect">
            <a:avLst/>
          </a:prstGeom>
        </p:spPr>
        <p:txBody>
          <a:bodyPr lIns="0" tIns="0" rIns="0" bIns="0" rtlCol="0" anchor="t">
            <a:spAutoFit/>
          </a:bodyPr>
          <a:lstStyle/>
          <a:p>
            <a:pPr algn="ctr">
              <a:lnSpc>
                <a:spcPts val="1750"/>
              </a:lnSpc>
            </a:pPr>
            <a:r>
              <a:rPr lang="en-US" sz="1902" b="1">
                <a:solidFill>
                  <a:srgbClr val="FFFFFF"/>
                </a:solidFill>
                <a:latin typeface="Montserrat Bold"/>
                <a:ea typeface="Montserrat Bold"/>
                <a:cs typeface="Montserrat Bold"/>
                <a:sym typeface="Montserrat Bold"/>
              </a:rPr>
              <a:t> CHALLENGES IN DETECTION</a:t>
            </a:r>
          </a:p>
        </p:txBody>
      </p:sp>
      <p:sp>
        <p:nvSpPr>
          <p:cNvPr id="26" name="TextBox 26"/>
          <p:cNvSpPr txBox="1"/>
          <p:nvPr/>
        </p:nvSpPr>
        <p:spPr>
          <a:xfrm>
            <a:off x="2890496" y="6087940"/>
            <a:ext cx="3651094" cy="1973348"/>
          </a:xfrm>
          <a:prstGeom prst="rect">
            <a:avLst/>
          </a:prstGeom>
        </p:spPr>
        <p:txBody>
          <a:bodyPr lIns="0" tIns="0" rIns="0" bIns="0" rtlCol="0" anchor="t">
            <a:spAutoFit/>
          </a:bodyPr>
          <a:lstStyle/>
          <a:p>
            <a:pPr marL="352289" lvl="1" indent="-176144" algn="just">
              <a:lnSpc>
                <a:spcPts val="1794"/>
              </a:lnSpc>
              <a:buFont typeface="Arial"/>
              <a:buChar char="•"/>
            </a:pPr>
            <a:r>
              <a:rPr lang="en-US" sz="1631">
                <a:solidFill>
                  <a:srgbClr val="FFFFFF"/>
                </a:solidFill>
                <a:latin typeface="Montserrat"/>
                <a:ea typeface="Montserrat"/>
                <a:cs typeface="Montserrat"/>
                <a:sym typeface="Montserrat"/>
              </a:rPr>
              <a:t>Over billions of mobile transactions occur worldwide every day.</a:t>
            </a:r>
          </a:p>
          <a:p>
            <a:pPr marL="352289" lvl="1" indent="-176144" algn="just">
              <a:lnSpc>
                <a:spcPts val="1794"/>
              </a:lnSpc>
              <a:buFont typeface="Arial"/>
              <a:buChar char="•"/>
            </a:pPr>
            <a:r>
              <a:rPr lang="en-US" sz="1631">
                <a:solidFill>
                  <a:srgbClr val="FFFFFF"/>
                </a:solidFill>
                <a:latin typeface="Montserrat"/>
                <a:ea typeface="Montserrat"/>
                <a:cs typeface="Montserrat"/>
                <a:sym typeface="Montserrat"/>
              </a:rPr>
              <a:t>Even 0.1% fraudulent activity leads to major financial loss.</a:t>
            </a:r>
          </a:p>
          <a:p>
            <a:pPr marL="352289" lvl="1" indent="-176144" algn="just">
              <a:lnSpc>
                <a:spcPts val="1794"/>
              </a:lnSpc>
              <a:buFont typeface="Arial"/>
              <a:buChar char="•"/>
            </a:pPr>
            <a:r>
              <a:rPr lang="en-US" sz="1631">
                <a:solidFill>
                  <a:srgbClr val="FFFFFF"/>
                </a:solidFill>
                <a:latin typeface="Montserrat"/>
                <a:ea typeface="Montserrat"/>
                <a:cs typeface="Montserrat"/>
                <a:sym typeface="Montserrat"/>
              </a:rPr>
              <a:t>Rise in cross-border fraud and digital identity theft due to increasing internet access.</a:t>
            </a:r>
          </a:p>
          <a:p>
            <a:pPr algn="just">
              <a:lnSpc>
                <a:spcPts val="1794"/>
              </a:lnSpc>
            </a:pPr>
            <a:endParaRPr lang="en-US" sz="1631">
              <a:solidFill>
                <a:srgbClr val="FFFFFF"/>
              </a:solidFill>
              <a:latin typeface="Montserrat"/>
              <a:ea typeface="Montserrat"/>
              <a:cs typeface="Montserrat"/>
              <a:sym typeface="Montserrat"/>
            </a:endParaRPr>
          </a:p>
        </p:txBody>
      </p:sp>
      <p:sp>
        <p:nvSpPr>
          <p:cNvPr id="27" name="TextBox 27"/>
          <p:cNvSpPr txBox="1"/>
          <p:nvPr/>
        </p:nvSpPr>
        <p:spPr>
          <a:xfrm>
            <a:off x="7494200" y="6087940"/>
            <a:ext cx="3651094" cy="1754273"/>
          </a:xfrm>
          <a:prstGeom prst="rect">
            <a:avLst/>
          </a:prstGeom>
        </p:spPr>
        <p:txBody>
          <a:bodyPr lIns="0" tIns="0" rIns="0" bIns="0" rtlCol="0" anchor="t">
            <a:spAutoFit/>
          </a:bodyPr>
          <a:lstStyle/>
          <a:p>
            <a:pPr marL="352289" lvl="1" indent="-176144" algn="l">
              <a:lnSpc>
                <a:spcPts val="1794"/>
              </a:lnSpc>
              <a:buFont typeface="Arial"/>
              <a:buChar char="•"/>
            </a:pPr>
            <a:r>
              <a:rPr lang="en-US" sz="1631">
                <a:solidFill>
                  <a:srgbClr val="162233"/>
                </a:solidFill>
                <a:latin typeface="Montserrat"/>
                <a:ea typeface="Montserrat"/>
                <a:cs typeface="Montserrat"/>
                <a:sym typeface="Montserrat"/>
              </a:rPr>
              <a:t>Instant transactions leave no room for manual verification.</a:t>
            </a:r>
          </a:p>
          <a:p>
            <a:pPr marL="352289" lvl="1" indent="-176144" algn="l">
              <a:lnSpc>
                <a:spcPts val="1794"/>
              </a:lnSpc>
              <a:buFont typeface="Arial"/>
              <a:buChar char="•"/>
            </a:pPr>
            <a:r>
              <a:rPr lang="en-US" sz="1631">
                <a:solidFill>
                  <a:srgbClr val="162233"/>
                </a:solidFill>
                <a:latin typeface="Montserrat"/>
                <a:ea typeface="Montserrat"/>
                <a:cs typeface="Montserrat"/>
                <a:sym typeface="Montserrat"/>
              </a:rPr>
              <a:t>Static rules are ineffective against new fraud tactics.</a:t>
            </a:r>
          </a:p>
          <a:p>
            <a:pPr marL="352289" lvl="1" indent="-176144" algn="l">
              <a:lnSpc>
                <a:spcPts val="1794"/>
              </a:lnSpc>
              <a:buFont typeface="Arial"/>
              <a:buChar char="•"/>
            </a:pPr>
            <a:r>
              <a:rPr lang="en-US" sz="1631">
                <a:solidFill>
                  <a:srgbClr val="162233"/>
                </a:solidFill>
                <a:latin typeface="Montserrat"/>
                <a:ea typeface="Montserrat"/>
                <a:cs typeface="Montserrat"/>
                <a:sym typeface="Montserrat"/>
              </a:rPr>
              <a:t>Difficulty in distinguishing between genuine behavior and disguised fraud.</a:t>
            </a:r>
          </a:p>
          <a:p>
            <a:pPr algn="l">
              <a:lnSpc>
                <a:spcPts val="1794"/>
              </a:lnSpc>
            </a:pPr>
            <a:endParaRPr lang="en-US" sz="1631">
              <a:solidFill>
                <a:srgbClr val="162233"/>
              </a:solidFill>
              <a:latin typeface="Montserrat"/>
              <a:ea typeface="Montserrat"/>
              <a:cs typeface="Montserrat"/>
              <a:sym typeface="Montserrat"/>
            </a:endParaRPr>
          </a:p>
        </p:txBody>
      </p:sp>
      <p:sp>
        <p:nvSpPr>
          <p:cNvPr id="28" name="TextBox 28"/>
          <p:cNvSpPr txBox="1"/>
          <p:nvPr/>
        </p:nvSpPr>
        <p:spPr>
          <a:xfrm>
            <a:off x="12447524" y="5534015"/>
            <a:ext cx="2949264" cy="458187"/>
          </a:xfrm>
          <a:prstGeom prst="rect">
            <a:avLst/>
          </a:prstGeom>
        </p:spPr>
        <p:txBody>
          <a:bodyPr lIns="0" tIns="0" rIns="0" bIns="0" rtlCol="0" anchor="t">
            <a:spAutoFit/>
          </a:bodyPr>
          <a:lstStyle/>
          <a:p>
            <a:pPr algn="ctr">
              <a:lnSpc>
                <a:spcPts val="1750"/>
              </a:lnSpc>
            </a:pPr>
            <a:r>
              <a:rPr lang="en-US" sz="1902" b="1">
                <a:solidFill>
                  <a:srgbClr val="FFFFFF"/>
                </a:solidFill>
                <a:latin typeface="Montserrat Bold"/>
                <a:ea typeface="Montserrat Bold"/>
                <a:cs typeface="Montserrat Bold"/>
                <a:sym typeface="Montserrat Bold"/>
              </a:rPr>
              <a:t>WHY AN AI-BASED APPROACH?</a:t>
            </a:r>
          </a:p>
        </p:txBody>
      </p:sp>
      <p:sp>
        <p:nvSpPr>
          <p:cNvPr id="29" name="TextBox 29"/>
          <p:cNvSpPr txBox="1"/>
          <p:nvPr/>
        </p:nvSpPr>
        <p:spPr>
          <a:xfrm>
            <a:off x="12080038" y="6135058"/>
            <a:ext cx="3651094" cy="2192423"/>
          </a:xfrm>
          <a:prstGeom prst="rect">
            <a:avLst/>
          </a:prstGeom>
        </p:spPr>
        <p:txBody>
          <a:bodyPr lIns="0" tIns="0" rIns="0" bIns="0" rtlCol="0" anchor="t">
            <a:spAutoFit/>
          </a:bodyPr>
          <a:lstStyle/>
          <a:p>
            <a:pPr marL="352289" lvl="1" indent="-176144" algn="l">
              <a:lnSpc>
                <a:spcPts val="1794"/>
              </a:lnSpc>
              <a:buFont typeface="Arial"/>
              <a:buChar char="•"/>
            </a:pPr>
            <a:r>
              <a:rPr lang="en-US" sz="1631">
                <a:solidFill>
                  <a:srgbClr val="FFFFFF"/>
                </a:solidFill>
                <a:latin typeface="Montserrat"/>
                <a:ea typeface="Montserrat"/>
                <a:cs typeface="Montserrat"/>
                <a:sym typeface="Montserrat"/>
              </a:rPr>
              <a:t>AI models can learn from past patterns and adapt to new fraud behavior.</a:t>
            </a:r>
          </a:p>
          <a:p>
            <a:pPr marL="352289" lvl="1" indent="-176144" algn="l">
              <a:lnSpc>
                <a:spcPts val="1794"/>
              </a:lnSpc>
              <a:buFont typeface="Arial"/>
              <a:buChar char="•"/>
            </a:pPr>
            <a:r>
              <a:rPr lang="en-US" sz="1631">
                <a:solidFill>
                  <a:srgbClr val="FFFFFF"/>
                </a:solidFill>
                <a:latin typeface="Montserrat"/>
                <a:ea typeface="Montserrat"/>
                <a:cs typeface="Montserrat"/>
                <a:sym typeface="Montserrat"/>
              </a:rPr>
              <a:t>Capable of flagging suspicious transactions before they are completed.</a:t>
            </a:r>
          </a:p>
          <a:p>
            <a:pPr marL="352289" lvl="1" indent="-176144" algn="l">
              <a:lnSpc>
                <a:spcPts val="1794"/>
              </a:lnSpc>
              <a:buFont typeface="Arial"/>
              <a:buChar char="•"/>
            </a:pPr>
            <a:r>
              <a:rPr lang="en-US" sz="1631">
                <a:solidFill>
                  <a:srgbClr val="FFFFFF"/>
                </a:solidFill>
                <a:latin typeface="Montserrat"/>
                <a:ea typeface="Montserrat"/>
                <a:cs typeface="Montserrat"/>
                <a:sym typeface="Montserrat"/>
              </a:rPr>
              <a:t>Helps protect customers and institutions while preserving trust and compliance.</a:t>
            </a:r>
          </a:p>
          <a:p>
            <a:pPr algn="l">
              <a:lnSpc>
                <a:spcPts val="1794"/>
              </a:lnSpc>
            </a:pPr>
            <a:endParaRPr lang="en-US" sz="1631">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48126" y="8931486"/>
            <a:ext cx="99352" cy="451635"/>
            <a:chOff x="0" y="0"/>
            <a:chExt cx="26167" cy="118949"/>
          </a:xfrm>
        </p:grpSpPr>
        <p:sp>
          <p:nvSpPr>
            <p:cNvPr id="3" name="Freeform 3"/>
            <p:cNvSpPr/>
            <p:nvPr/>
          </p:nvSpPr>
          <p:spPr>
            <a:xfrm>
              <a:off x="0" y="0"/>
              <a:ext cx="26167" cy="118949"/>
            </a:xfrm>
            <a:custGeom>
              <a:avLst/>
              <a:gdLst/>
              <a:ahLst/>
              <a:cxnLst/>
              <a:rect l="l" t="t" r="r" b="b"/>
              <a:pathLst>
                <a:path w="26167" h="118949">
                  <a:moveTo>
                    <a:pt x="0" y="0"/>
                  </a:moveTo>
                  <a:lnTo>
                    <a:pt x="26167" y="0"/>
                  </a:lnTo>
                  <a:lnTo>
                    <a:pt x="26167" y="118949"/>
                  </a:lnTo>
                  <a:lnTo>
                    <a:pt x="0" y="118949"/>
                  </a:lnTo>
                  <a:close/>
                </a:path>
              </a:pathLst>
            </a:custGeom>
            <a:solidFill>
              <a:srgbClr val="B7E6F3"/>
            </a:solidFill>
          </p:spPr>
        </p:sp>
        <p:sp>
          <p:nvSpPr>
            <p:cNvPr id="4" name="TextBox 4"/>
            <p:cNvSpPr txBox="1"/>
            <p:nvPr/>
          </p:nvSpPr>
          <p:spPr>
            <a:xfrm>
              <a:off x="0" y="47625"/>
              <a:ext cx="26167" cy="71324"/>
            </a:xfrm>
            <a:prstGeom prst="rect">
              <a:avLst/>
            </a:prstGeom>
          </p:spPr>
          <p:txBody>
            <a:bodyPr lIns="50800" tIns="50800" rIns="50800" bIns="50800" rtlCol="0" anchor="ctr"/>
            <a:lstStyle/>
            <a:p>
              <a:pPr algn="ctr">
                <a:lnSpc>
                  <a:spcPts val="1924"/>
                </a:lnSpc>
              </a:pPr>
              <a:endParaRPr/>
            </a:p>
          </p:txBody>
        </p:sp>
      </p:grpSp>
      <p:grpSp>
        <p:nvGrpSpPr>
          <p:cNvPr id="5" name="Group 5"/>
          <p:cNvGrpSpPr/>
          <p:nvPr/>
        </p:nvGrpSpPr>
        <p:grpSpPr>
          <a:xfrm>
            <a:off x="8881582" y="156377"/>
            <a:ext cx="6118513" cy="872323"/>
            <a:chOff x="0" y="0"/>
            <a:chExt cx="1611460" cy="229748"/>
          </a:xfrm>
        </p:grpSpPr>
        <p:sp>
          <p:nvSpPr>
            <p:cNvPr id="6" name="Freeform 6"/>
            <p:cNvSpPr/>
            <p:nvPr/>
          </p:nvSpPr>
          <p:spPr>
            <a:xfrm>
              <a:off x="0" y="0"/>
              <a:ext cx="1611460" cy="229748"/>
            </a:xfrm>
            <a:custGeom>
              <a:avLst/>
              <a:gdLst/>
              <a:ahLst/>
              <a:cxnLst/>
              <a:rect l="l" t="t" r="r" b="b"/>
              <a:pathLst>
                <a:path w="1611460" h="229748">
                  <a:moveTo>
                    <a:pt x="34164" y="0"/>
                  </a:moveTo>
                  <a:lnTo>
                    <a:pt x="1577296" y="0"/>
                  </a:lnTo>
                  <a:cubicBezTo>
                    <a:pt x="1586357" y="0"/>
                    <a:pt x="1595047" y="3599"/>
                    <a:pt x="1601454" y="10006"/>
                  </a:cubicBezTo>
                  <a:cubicBezTo>
                    <a:pt x="1607861" y="16413"/>
                    <a:pt x="1611460" y="25103"/>
                    <a:pt x="1611460" y="34164"/>
                  </a:cubicBezTo>
                  <a:lnTo>
                    <a:pt x="1611460" y="195584"/>
                  </a:lnTo>
                  <a:cubicBezTo>
                    <a:pt x="1611460" y="214452"/>
                    <a:pt x="1596164" y="229748"/>
                    <a:pt x="1577296" y="229748"/>
                  </a:cubicBezTo>
                  <a:lnTo>
                    <a:pt x="34164" y="229748"/>
                  </a:lnTo>
                  <a:cubicBezTo>
                    <a:pt x="15296" y="229748"/>
                    <a:pt x="0" y="214452"/>
                    <a:pt x="0" y="195584"/>
                  </a:cubicBezTo>
                  <a:lnTo>
                    <a:pt x="0" y="34164"/>
                  </a:lnTo>
                  <a:cubicBezTo>
                    <a:pt x="0" y="15296"/>
                    <a:pt x="15296" y="0"/>
                    <a:pt x="34164" y="0"/>
                  </a:cubicBezTo>
                  <a:close/>
                </a:path>
              </a:pathLst>
            </a:custGeom>
            <a:solidFill>
              <a:srgbClr val="162233"/>
            </a:solidFill>
            <a:ln w="19050" cap="rnd">
              <a:solidFill>
                <a:srgbClr val="FFFFFF"/>
              </a:solidFill>
              <a:prstDash val="solid"/>
              <a:round/>
            </a:ln>
          </p:spPr>
        </p:sp>
        <p:sp>
          <p:nvSpPr>
            <p:cNvPr id="7" name="TextBox 7"/>
            <p:cNvSpPr txBox="1"/>
            <p:nvPr/>
          </p:nvSpPr>
          <p:spPr>
            <a:xfrm>
              <a:off x="0" y="47625"/>
              <a:ext cx="1611460" cy="182123"/>
            </a:xfrm>
            <a:prstGeom prst="rect">
              <a:avLst/>
            </a:prstGeom>
          </p:spPr>
          <p:txBody>
            <a:bodyPr lIns="50800" tIns="50800" rIns="50800" bIns="50800" rtlCol="0" anchor="ctr"/>
            <a:lstStyle/>
            <a:p>
              <a:pPr algn="ctr">
                <a:lnSpc>
                  <a:spcPts val="1924"/>
                </a:lnSpc>
              </a:pPr>
              <a:endParaRPr/>
            </a:p>
          </p:txBody>
        </p:sp>
      </p:grpSp>
      <p:grpSp>
        <p:nvGrpSpPr>
          <p:cNvPr id="8" name="Group 8"/>
          <p:cNvGrpSpPr/>
          <p:nvPr/>
        </p:nvGrpSpPr>
        <p:grpSpPr>
          <a:xfrm>
            <a:off x="8881582" y="2540385"/>
            <a:ext cx="6118513" cy="872323"/>
            <a:chOff x="0" y="0"/>
            <a:chExt cx="1611460" cy="229748"/>
          </a:xfrm>
        </p:grpSpPr>
        <p:sp>
          <p:nvSpPr>
            <p:cNvPr id="9" name="Freeform 9"/>
            <p:cNvSpPr/>
            <p:nvPr/>
          </p:nvSpPr>
          <p:spPr>
            <a:xfrm>
              <a:off x="0" y="0"/>
              <a:ext cx="1611460" cy="229748"/>
            </a:xfrm>
            <a:custGeom>
              <a:avLst/>
              <a:gdLst/>
              <a:ahLst/>
              <a:cxnLst/>
              <a:rect l="l" t="t" r="r" b="b"/>
              <a:pathLst>
                <a:path w="1611460" h="229748">
                  <a:moveTo>
                    <a:pt x="34164" y="0"/>
                  </a:moveTo>
                  <a:lnTo>
                    <a:pt x="1577296" y="0"/>
                  </a:lnTo>
                  <a:cubicBezTo>
                    <a:pt x="1586357" y="0"/>
                    <a:pt x="1595047" y="3599"/>
                    <a:pt x="1601454" y="10006"/>
                  </a:cubicBezTo>
                  <a:cubicBezTo>
                    <a:pt x="1607861" y="16413"/>
                    <a:pt x="1611460" y="25103"/>
                    <a:pt x="1611460" y="34164"/>
                  </a:cubicBezTo>
                  <a:lnTo>
                    <a:pt x="1611460" y="195584"/>
                  </a:lnTo>
                  <a:cubicBezTo>
                    <a:pt x="1611460" y="214452"/>
                    <a:pt x="1596164" y="229748"/>
                    <a:pt x="1577296" y="229748"/>
                  </a:cubicBezTo>
                  <a:lnTo>
                    <a:pt x="34164" y="229748"/>
                  </a:lnTo>
                  <a:cubicBezTo>
                    <a:pt x="15296" y="229748"/>
                    <a:pt x="0" y="214452"/>
                    <a:pt x="0" y="195584"/>
                  </a:cubicBezTo>
                  <a:lnTo>
                    <a:pt x="0" y="34164"/>
                  </a:lnTo>
                  <a:cubicBezTo>
                    <a:pt x="0" y="15296"/>
                    <a:pt x="15296" y="0"/>
                    <a:pt x="34164" y="0"/>
                  </a:cubicBezTo>
                  <a:close/>
                </a:path>
              </a:pathLst>
            </a:custGeom>
            <a:solidFill>
              <a:srgbClr val="162233"/>
            </a:solidFill>
            <a:ln w="19050" cap="rnd">
              <a:solidFill>
                <a:srgbClr val="FFFFFF"/>
              </a:solidFill>
              <a:prstDash val="solid"/>
              <a:round/>
            </a:ln>
          </p:spPr>
        </p:sp>
        <p:sp>
          <p:nvSpPr>
            <p:cNvPr id="10" name="TextBox 10"/>
            <p:cNvSpPr txBox="1"/>
            <p:nvPr/>
          </p:nvSpPr>
          <p:spPr>
            <a:xfrm>
              <a:off x="0" y="47625"/>
              <a:ext cx="1611460" cy="182123"/>
            </a:xfrm>
            <a:prstGeom prst="rect">
              <a:avLst/>
            </a:prstGeom>
          </p:spPr>
          <p:txBody>
            <a:bodyPr lIns="50800" tIns="50800" rIns="50800" bIns="50800" rtlCol="0" anchor="ctr"/>
            <a:lstStyle/>
            <a:p>
              <a:pPr algn="ctr">
                <a:lnSpc>
                  <a:spcPts val="1924"/>
                </a:lnSpc>
              </a:pPr>
              <a:endParaRPr/>
            </a:p>
          </p:txBody>
        </p:sp>
      </p:grpSp>
      <p:grpSp>
        <p:nvGrpSpPr>
          <p:cNvPr id="11" name="Group 11"/>
          <p:cNvGrpSpPr/>
          <p:nvPr/>
        </p:nvGrpSpPr>
        <p:grpSpPr>
          <a:xfrm>
            <a:off x="8881582" y="5081162"/>
            <a:ext cx="6118513" cy="872323"/>
            <a:chOff x="0" y="0"/>
            <a:chExt cx="1611460" cy="229748"/>
          </a:xfrm>
        </p:grpSpPr>
        <p:sp>
          <p:nvSpPr>
            <p:cNvPr id="12" name="Freeform 12"/>
            <p:cNvSpPr/>
            <p:nvPr/>
          </p:nvSpPr>
          <p:spPr>
            <a:xfrm>
              <a:off x="0" y="0"/>
              <a:ext cx="1611460" cy="229748"/>
            </a:xfrm>
            <a:custGeom>
              <a:avLst/>
              <a:gdLst/>
              <a:ahLst/>
              <a:cxnLst/>
              <a:rect l="l" t="t" r="r" b="b"/>
              <a:pathLst>
                <a:path w="1611460" h="229748">
                  <a:moveTo>
                    <a:pt x="34164" y="0"/>
                  </a:moveTo>
                  <a:lnTo>
                    <a:pt x="1577296" y="0"/>
                  </a:lnTo>
                  <a:cubicBezTo>
                    <a:pt x="1586357" y="0"/>
                    <a:pt x="1595047" y="3599"/>
                    <a:pt x="1601454" y="10006"/>
                  </a:cubicBezTo>
                  <a:cubicBezTo>
                    <a:pt x="1607861" y="16413"/>
                    <a:pt x="1611460" y="25103"/>
                    <a:pt x="1611460" y="34164"/>
                  </a:cubicBezTo>
                  <a:lnTo>
                    <a:pt x="1611460" y="195584"/>
                  </a:lnTo>
                  <a:cubicBezTo>
                    <a:pt x="1611460" y="214452"/>
                    <a:pt x="1596164" y="229748"/>
                    <a:pt x="1577296" y="229748"/>
                  </a:cubicBezTo>
                  <a:lnTo>
                    <a:pt x="34164" y="229748"/>
                  </a:lnTo>
                  <a:cubicBezTo>
                    <a:pt x="15296" y="229748"/>
                    <a:pt x="0" y="214452"/>
                    <a:pt x="0" y="195584"/>
                  </a:cubicBezTo>
                  <a:lnTo>
                    <a:pt x="0" y="34164"/>
                  </a:lnTo>
                  <a:cubicBezTo>
                    <a:pt x="0" y="15296"/>
                    <a:pt x="15296" y="0"/>
                    <a:pt x="34164" y="0"/>
                  </a:cubicBezTo>
                  <a:close/>
                </a:path>
              </a:pathLst>
            </a:custGeom>
            <a:solidFill>
              <a:srgbClr val="162233"/>
            </a:solidFill>
            <a:ln w="19050" cap="rnd">
              <a:solidFill>
                <a:srgbClr val="FFFFFF"/>
              </a:solidFill>
              <a:prstDash val="solid"/>
              <a:round/>
            </a:ln>
          </p:spPr>
        </p:sp>
        <p:sp>
          <p:nvSpPr>
            <p:cNvPr id="13" name="TextBox 13"/>
            <p:cNvSpPr txBox="1"/>
            <p:nvPr/>
          </p:nvSpPr>
          <p:spPr>
            <a:xfrm>
              <a:off x="0" y="47625"/>
              <a:ext cx="1611460" cy="182123"/>
            </a:xfrm>
            <a:prstGeom prst="rect">
              <a:avLst/>
            </a:prstGeom>
          </p:spPr>
          <p:txBody>
            <a:bodyPr lIns="50800" tIns="50800" rIns="50800" bIns="50800" rtlCol="0" anchor="ctr"/>
            <a:lstStyle/>
            <a:p>
              <a:pPr algn="ctr">
                <a:lnSpc>
                  <a:spcPts val="1924"/>
                </a:lnSpc>
              </a:pPr>
              <a:endParaRPr/>
            </a:p>
          </p:txBody>
        </p:sp>
      </p:grpSp>
      <p:grpSp>
        <p:nvGrpSpPr>
          <p:cNvPr id="14" name="Group 14"/>
          <p:cNvGrpSpPr/>
          <p:nvPr/>
        </p:nvGrpSpPr>
        <p:grpSpPr>
          <a:xfrm>
            <a:off x="8881582" y="7623737"/>
            <a:ext cx="6118513" cy="872323"/>
            <a:chOff x="0" y="0"/>
            <a:chExt cx="1611460" cy="229748"/>
          </a:xfrm>
        </p:grpSpPr>
        <p:sp>
          <p:nvSpPr>
            <p:cNvPr id="15" name="Freeform 15"/>
            <p:cNvSpPr/>
            <p:nvPr/>
          </p:nvSpPr>
          <p:spPr>
            <a:xfrm>
              <a:off x="0" y="0"/>
              <a:ext cx="1611460" cy="229748"/>
            </a:xfrm>
            <a:custGeom>
              <a:avLst/>
              <a:gdLst/>
              <a:ahLst/>
              <a:cxnLst/>
              <a:rect l="l" t="t" r="r" b="b"/>
              <a:pathLst>
                <a:path w="1611460" h="229748">
                  <a:moveTo>
                    <a:pt x="34164" y="0"/>
                  </a:moveTo>
                  <a:lnTo>
                    <a:pt x="1577296" y="0"/>
                  </a:lnTo>
                  <a:cubicBezTo>
                    <a:pt x="1586357" y="0"/>
                    <a:pt x="1595047" y="3599"/>
                    <a:pt x="1601454" y="10006"/>
                  </a:cubicBezTo>
                  <a:cubicBezTo>
                    <a:pt x="1607861" y="16413"/>
                    <a:pt x="1611460" y="25103"/>
                    <a:pt x="1611460" y="34164"/>
                  </a:cubicBezTo>
                  <a:lnTo>
                    <a:pt x="1611460" y="195584"/>
                  </a:lnTo>
                  <a:cubicBezTo>
                    <a:pt x="1611460" y="214452"/>
                    <a:pt x="1596164" y="229748"/>
                    <a:pt x="1577296" y="229748"/>
                  </a:cubicBezTo>
                  <a:lnTo>
                    <a:pt x="34164" y="229748"/>
                  </a:lnTo>
                  <a:cubicBezTo>
                    <a:pt x="15296" y="229748"/>
                    <a:pt x="0" y="214452"/>
                    <a:pt x="0" y="195584"/>
                  </a:cubicBezTo>
                  <a:lnTo>
                    <a:pt x="0" y="34164"/>
                  </a:lnTo>
                  <a:cubicBezTo>
                    <a:pt x="0" y="15296"/>
                    <a:pt x="15296" y="0"/>
                    <a:pt x="34164" y="0"/>
                  </a:cubicBezTo>
                  <a:close/>
                </a:path>
              </a:pathLst>
            </a:custGeom>
            <a:solidFill>
              <a:srgbClr val="162233"/>
            </a:solidFill>
            <a:ln w="19050" cap="rnd">
              <a:solidFill>
                <a:srgbClr val="FFFFFF"/>
              </a:solidFill>
              <a:prstDash val="solid"/>
              <a:round/>
            </a:ln>
          </p:spPr>
        </p:sp>
        <p:sp>
          <p:nvSpPr>
            <p:cNvPr id="16" name="TextBox 16"/>
            <p:cNvSpPr txBox="1"/>
            <p:nvPr/>
          </p:nvSpPr>
          <p:spPr>
            <a:xfrm>
              <a:off x="0" y="47625"/>
              <a:ext cx="1611460" cy="182123"/>
            </a:xfrm>
            <a:prstGeom prst="rect">
              <a:avLst/>
            </a:prstGeom>
          </p:spPr>
          <p:txBody>
            <a:bodyPr lIns="50800" tIns="50800" rIns="50800" bIns="50800" rtlCol="0" anchor="ctr"/>
            <a:lstStyle/>
            <a:p>
              <a:pPr algn="ctr">
                <a:lnSpc>
                  <a:spcPts val="1924"/>
                </a:lnSpc>
              </a:pPr>
              <a:endParaRPr/>
            </a:p>
          </p:txBody>
        </p:sp>
      </p:grpSp>
      <p:sp>
        <p:nvSpPr>
          <p:cNvPr id="17" name="Freeform 17"/>
          <p:cNvSpPr/>
          <p:nvPr/>
        </p:nvSpPr>
        <p:spPr>
          <a:xfrm>
            <a:off x="1028700" y="4096512"/>
            <a:ext cx="5196248" cy="4780548"/>
          </a:xfrm>
          <a:custGeom>
            <a:avLst/>
            <a:gdLst/>
            <a:ahLst/>
            <a:cxnLst/>
            <a:rect l="l" t="t" r="r" b="b"/>
            <a:pathLst>
              <a:path w="5196248" h="4780548">
                <a:moveTo>
                  <a:pt x="0" y="0"/>
                </a:moveTo>
                <a:lnTo>
                  <a:pt x="5196248" y="0"/>
                </a:lnTo>
                <a:lnTo>
                  <a:pt x="5196248" y="4780548"/>
                </a:lnTo>
                <a:lnTo>
                  <a:pt x="0" y="4780548"/>
                </a:lnTo>
                <a:lnTo>
                  <a:pt x="0" y="0"/>
                </a:lnTo>
                <a:close/>
              </a:path>
            </a:pathLst>
          </a:custGeom>
          <a:blipFill>
            <a:blip r:embed="rId2"/>
            <a:stretch>
              <a:fillRect/>
            </a:stretch>
          </a:blipFill>
        </p:spPr>
      </p:sp>
      <p:sp>
        <p:nvSpPr>
          <p:cNvPr id="18" name="TextBox 18"/>
          <p:cNvSpPr txBox="1"/>
          <p:nvPr/>
        </p:nvSpPr>
        <p:spPr>
          <a:xfrm>
            <a:off x="16383386" y="9701266"/>
            <a:ext cx="1751828" cy="197325"/>
          </a:xfrm>
          <a:prstGeom prst="rect">
            <a:avLst/>
          </a:prstGeom>
        </p:spPr>
        <p:txBody>
          <a:bodyPr lIns="0" tIns="0" rIns="0" bIns="0" rtlCol="0" anchor="t">
            <a:spAutoFit/>
          </a:bodyPr>
          <a:lstStyle/>
          <a:p>
            <a:pPr algn="l">
              <a:lnSpc>
                <a:spcPts val="1409"/>
              </a:lnSpc>
            </a:pPr>
            <a:r>
              <a:rPr lang="en-US" sz="1531">
                <a:solidFill>
                  <a:srgbClr val="FFFFFF"/>
                </a:solidFill>
                <a:latin typeface="Montserrat"/>
                <a:ea typeface="Montserrat"/>
                <a:cs typeface="Montserrat"/>
                <a:sym typeface="Montserrat"/>
              </a:rPr>
              <a:t>page  004</a:t>
            </a:r>
          </a:p>
        </p:txBody>
      </p:sp>
      <p:sp>
        <p:nvSpPr>
          <p:cNvPr id="19" name="TextBox 19"/>
          <p:cNvSpPr txBox="1"/>
          <p:nvPr/>
        </p:nvSpPr>
        <p:spPr>
          <a:xfrm>
            <a:off x="489030" y="1011223"/>
            <a:ext cx="8022158" cy="1669884"/>
          </a:xfrm>
          <a:prstGeom prst="rect">
            <a:avLst/>
          </a:prstGeom>
        </p:spPr>
        <p:txBody>
          <a:bodyPr lIns="0" tIns="0" rIns="0" bIns="0" rtlCol="0" anchor="t">
            <a:spAutoFit/>
          </a:bodyPr>
          <a:lstStyle/>
          <a:p>
            <a:pPr algn="l">
              <a:lnSpc>
                <a:spcPts val="6388"/>
              </a:lnSpc>
            </a:pPr>
            <a:r>
              <a:rPr lang="en-US" sz="6944" b="1">
                <a:solidFill>
                  <a:srgbClr val="FFFFFF"/>
                </a:solidFill>
                <a:latin typeface="Montserrat Bold"/>
                <a:ea typeface="Montserrat Bold"/>
                <a:cs typeface="Montserrat Bold"/>
                <a:sym typeface="Montserrat Bold"/>
              </a:rPr>
              <a:t>Why Our Model is Useful</a:t>
            </a:r>
          </a:p>
        </p:txBody>
      </p:sp>
      <p:sp>
        <p:nvSpPr>
          <p:cNvPr id="20" name="TextBox 20"/>
          <p:cNvSpPr txBox="1"/>
          <p:nvPr/>
        </p:nvSpPr>
        <p:spPr>
          <a:xfrm>
            <a:off x="9144000" y="496795"/>
            <a:ext cx="5593677" cy="239112"/>
          </a:xfrm>
          <a:prstGeom prst="rect">
            <a:avLst/>
          </a:prstGeom>
        </p:spPr>
        <p:txBody>
          <a:bodyPr lIns="0" tIns="0" rIns="0" bIns="0" rtlCol="0" anchor="t">
            <a:spAutoFit/>
          </a:bodyPr>
          <a:lstStyle/>
          <a:p>
            <a:pPr algn="l">
              <a:lnSpc>
                <a:spcPts val="1750"/>
              </a:lnSpc>
            </a:pPr>
            <a:r>
              <a:rPr lang="en-US" sz="1902" b="1">
                <a:solidFill>
                  <a:srgbClr val="FFFFFF"/>
                </a:solidFill>
                <a:latin typeface="Montserrat Bold"/>
                <a:ea typeface="Montserrat Bold"/>
                <a:cs typeface="Montserrat Bold"/>
                <a:sym typeface="Montserrat Bold"/>
              </a:rPr>
              <a:t>REAL-TIME FRAUD DETECTION</a:t>
            </a:r>
          </a:p>
        </p:txBody>
      </p:sp>
      <p:sp>
        <p:nvSpPr>
          <p:cNvPr id="21" name="TextBox 21"/>
          <p:cNvSpPr txBox="1"/>
          <p:nvPr/>
        </p:nvSpPr>
        <p:spPr>
          <a:xfrm>
            <a:off x="8881582" y="1275934"/>
            <a:ext cx="5741300" cy="578651"/>
          </a:xfrm>
          <a:prstGeom prst="rect">
            <a:avLst/>
          </a:prstGeom>
        </p:spPr>
        <p:txBody>
          <a:bodyPr lIns="0" tIns="0" rIns="0" bIns="0" rtlCol="0" anchor="t">
            <a:spAutoFit/>
          </a:bodyPr>
          <a:lstStyle/>
          <a:p>
            <a:pPr marL="445414" lvl="1" indent="-222707" algn="l">
              <a:lnSpc>
                <a:spcPts val="2269"/>
              </a:lnSpc>
              <a:buFont typeface="Arial"/>
              <a:buChar char="•"/>
            </a:pPr>
            <a:r>
              <a:rPr lang="en-US" sz="2063">
                <a:solidFill>
                  <a:srgbClr val="FFFFFF"/>
                </a:solidFill>
                <a:latin typeface="Montserrat"/>
                <a:ea typeface="Montserrat"/>
                <a:cs typeface="Montserrat"/>
                <a:sym typeface="Montserrat"/>
              </a:rPr>
              <a:t>Automatically flags fraud before it happens, minimizing risk.</a:t>
            </a:r>
          </a:p>
        </p:txBody>
      </p:sp>
      <p:sp>
        <p:nvSpPr>
          <p:cNvPr id="22" name="TextBox 22"/>
          <p:cNvSpPr txBox="1"/>
          <p:nvPr/>
        </p:nvSpPr>
        <p:spPr>
          <a:xfrm>
            <a:off x="9144000" y="2880813"/>
            <a:ext cx="3408435" cy="239112"/>
          </a:xfrm>
          <a:prstGeom prst="rect">
            <a:avLst/>
          </a:prstGeom>
        </p:spPr>
        <p:txBody>
          <a:bodyPr lIns="0" tIns="0" rIns="0" bIns="0" rtlCol="0" anchor="t">
            <a:spAutoFit/>
          </a:bodyPr>
          <a:lstStyle/>
          <a:p>
            <a:pPr algn="l">
              <a:lnSpc>
                <a:spcPts val="1750"/>
              </a:lnSpc>
            </a:pPr>
            <a:r>
              <a:rPr lang="en-US" sz="1902" b="1">
                <a:solidFill>
                  <a:srgbClr val="FFFFFF"/>
                </a:solidFill>
                <a:latin typeface="Montserrat Bold"/>
                <a:ea typeface="Montserrat Bold"/>
                <a:cs typeface="Montserrat Bold"/>
                <a:sym typeface="Montserrat Bold"/>
              </a:rPr>
              <a:t>ADAPTIVE LEARNING</a:t>
            </a:r>
          </a:p>
        </p:txBody>
      </p:sp>
      <p:sp>
        <p:nvSpPr>
          <p:cNvPr id="23" name="TextBox 23"/>
          <p:cNvSpPr txBox="1"/>
          <p:nvPr/>
        </p:nvSpPr>
        <p:spPr>
          <a:xfrm>
            <a:off x="8881582" y="3816711"/>
            <a:ext cx="5741300" cy="578651"/>
          </a:xfrm>
          <a:prstGeom prst="rect">
            <a:avLst/>
          </a:prstGeom>
        </p:spPr>
        <p:txBody>
          <a:bodyPr lIns="0" tIns="0" rIns="0" bIns="0" rtlCol="0" anchor="t">
            <a:spAutoFit/>
          </a:bodyPr>
          <a:lstStyle/>
          <a:p>
            <a:pPr marL="445414" lvl="1" indent="-222707" algn="l">
              <a:lnSpc>
                <a:spcPts val="2269"/>
              </a:lnSpc>
              <a:buFont typeface="Arial"/>
              <a:buChar char="•"/>
            </a:pPr>
            <a:r>
              <a:rPr lang="en-US" sz="2063">
                <a:solidFill>
                  <a:srgbClr val="FFFFFF"/>
                </a:solidFill>
                <a:latin typeface="Montserrat"/>
                <a:ea typeface="Montserrat"/>
                <a:cs typeface="Montserrat"/>
                <a:sym typeface="Montserrat"/>
              </a:rPr>
              <a:t>Detects new, evolving fraud patterns that rule-based systems miss.</a:t>
            </a:r>
          </a:p>
        </p:txBody>
      </p:sp>
      <p:sp>
        <p:nvSpPr>
          <p:cNvPr id="24" name="TextBox 24"/>
          <p:cNvSpPr txBox="1"/>
          <p:nvPr/>
        </p:nvSpPr>
        <p:spPr>
          <a:xfrm>
            <a:off x="9144000" y="5421589"/>
            <a:ext cx="4150593" cy="239112"/>
          </a:xfrm>
          <a:prstGeom prst="rect">
            <a:avLst/>
          </a:prstGeom>
        </p:spPr>
        <p:txBody>
          <a:bodyPr lIns="0" tIns="0" rIns="0" bIns="0" rtlCol="0" anchor="t">
            <a:spAutoFit/>
          </a:bodyPr>
          <a:lstStyle/>
          <a:p>
            <a:pPr algn="l">
              <a:lnSpc>
                <a:spcPts val="1750"/>
              </a:lnSpc>
            </a:pPr>
            <a:r>
              <a:rPr lang="en-US" sz="1902" b="1">
                <a:solidFill>
                  <a:srgbClr val="FFFFFF"/>
                </a:solidFill>
                <a:latin typeface="Montserrat Bold"/>
                <a:ea typeface="Montserrat Bold"/>
                <a:cs typeface="Montserrat Bold"/>
                <a:sym typeface="Montserrat Bold"/>
              </a:rPr>
              <a:t>REDUCE FINANCIAL LOSSES</a:t>
            </a:r>
          </a:p>
        </p:txBody>
      </p:sp>
      <p:sp>
        <p:nvSpPr>
          <p:cNvPr id="25" name="TextBox 25"/>
          <p:cNvSpPr txBox="1"/>
          <p:nvPr/>
        </p:nvSpPr>
        <p:spPr>
          <a:xfrm>
            <a:off x="8881582" y="6353535"/>
            <a:ext cx="5741300" cy="578651"/>
          </a:xfrm>
          <a:prstGeom prst="rect">
            <a:avLst/>
          </a:prstGeom>
        </p:spPr>
        <p:txBody>
          <a:bodyPr lIns="0" tIns="0" rIns="0" bIns="0" rtlCol="0" anchor="t">
            <a:spAutoFit/>
          </a:bodyPr>
          <a:lstStyle/>
          <a:p>
            <a:pPr marL="445414" lvl="1" indent="-222707" algn="l">
              <a:lnSpc>
                <a:spcPts val="2269"/>
              </a:lnSpc>
              <a:buFont typeface="Arial"/>
              <a:buChar char="•"/>
            </a:pPr>
            <a:r>
              <a:rPr lang="en-US" sz="2063">
                <a:solidFill>
                  <a:srgbClr val="FFFFFF"/>
                </a:solidFill>
                <a:latin typeface="Montserrat"/>
                <a:ea typeface="Montserrat"/>
                <a:cs typeface="Montserrat"/>
                <a:sym typeface="Montserrat"/>
              </a:rPr>
              <a:t>Catching fraud early prevents money from being stolen or misused.</a:t>
            </a:r>
          </a:p>
        </p:txBody>
      </p:sp>
      <p:sp>
        <p:nvSpPr>
          <p:cNvPr id="26" name="TextBox 26"/>
          <p:cNvSpPr txBox="1"/>
          <p:nvPr/>
        </p:nvSpPr>
        <p:spPr>
          <a:xfrm>
            <a:off x="9144000" y="7964155"/>
            <a:ext cx="4150593" cy="239112"/>
          </a:xfrm>
          <a:prstGeom prst="rect">
            <a:avLst/>
          </a:prstGeom>
        </p:spPr>
        <p:txBody>
          <a:bodyPr lIns="0" tIns="0" rIns="0" bIns="0" rtlCol="0" anchor="t">
            <a:spAutoFit/>
          </a:bodyPr>
          <a:lstStyle/>
          <a:p>
            <a:pPr algn="l">
              <a:lnSpc>
                <a:spcPts val="1750"/>
              </a:lnSpc>
            </a:pPr>
            <a:r>
              <a:rPr lang="en-US" sz="1902" b="1">
                <a:solidFill>
                  <a:srgbClr val="FFFFFF"/>
                </a:solidFill>
                <a:latin typeface="Montserrat Bold"/>
                <a:ea typeface="Montserrat Bold"/>
                <a:cs typeface="Montserrat Bold"/>
                <a:sym typeface="Montserrat Bold"/>
              </a:rPr>
              <a:t>IMPROVE CUSTOMER TRUST</a:t>
            </a:r>
          </a:p>
        </p:txBody>
      </p:sp>
      <p:sp>
        <p:nvSpPr>
          <p:cNvPr id="27" name="TextBox 27"/>
          <p:cNvSpPr txBox="1"/>
          <p:nvPr/>
        </p:nvSpPr>
        <p:spPr>
          <a:xfrm>
            <a:off x="8881582" y="8896110"/>
            <a:ext cx="5741300" cy="1142583"/>
          </a:xfrm>
          <a:prstGeom prst="rect">
            <a:avLst/>
          </a:prstGeom>
        </p:spPr>
        <p:txBody>
          <a:bodyPr lIns="0" tIns="0" rIns="0" bIns="0" rtlCol="0" anchor="t">
            <a:spAutoFit/>
          </a:bodyPr>
          <a:lstStyle/>
          <a:p>
            <a:pPr marL="445413" lvl="1" indent="-222707" algn="l">
              <a:lnSpc>
                <a:spcPts val="2269"/>
              </a:lnSpc>
              <a:buFont typeface="Arial"/>
              <a:buChar char="•"/>
            </a:pPr>
            <a:r>
              <a:rPr lang="en-US" sz="2063">
                <a:solidFill>
                  <a:srgbClr val="FFFFFF"/>
                </a:solidFill>
                <a:latin typeface="Montserrat"/>
                <a:ea typeface="Montserrat"/>
                <a:cs typeface="Montserrat"/>
                <a:sym typeface="Montserrat"/>
              </a:rPr>
              <a:t>When customers feel safe, they continue using the platform.</a:t>
            </a:r>
          </a:p>
          <a:p>
            <a:pPr algn="l">
              <a:lnSpc>
                <a:spcPts val="2269"/>
              </a:lnSpc>
            </a:pPr>
            <a:endParaRPr lang="en-US" sz="2063">
              <a:solidFill>
                <a:srgbClr val="FFFFFF"/>
              </a:solidFill>
              <a:latin typeface="Montserrat"/>
              <a:ea typeface="Montserrat"/>
              <a:cs typeface="Montserrat"/>
              <a:sym typeface="Montserrat"/>
            </a:endParaRPr>
          </a:p>
          <a:p>
            <a:pPr algn="l">
              <a:lnSpc>
                <a:spcPts val="2269"/>
              </a:lnSpc>
            </a:pPr>
            <a:endParaRPr lang="en-US" sz="2063">
              <a:solidFill>
                <a:srgbClr val="FFFFFF"/>
              </a:solidFill>
              <a:latin typeface="Montserrat"/>
              <a:ea typeface="Montserrat"/>
              <a:cs typeface="Montserrat"/>
              <a:sym typeface="Montserrat"/>
            </a:endParaRPr>
          </a:p>
        </p:txBody>
      </p:sp>
      <p:sp>
        <p:nvSpPr>
          <p:cNvPr id="28" name="TextBox 28"/>
          <p:cNvSpPr txBox="1"/>
          <p:nvPr/>
        </p:nvSpPr>
        <p:spPr>
          <a:xfrm>
            <a:off x="489030" y="3019621"/>
            <a:ext cx="7991001" cy="778041"/>
          </a:xfrm>
          <a:prstGeom prst="rect">
            <a:avLst/>
          </a:prstGeom>
        </p:spPr>
        <p:txBody>
          <a:bodyPr lIns="0" tIns="0" rIns="0" bIns="0" rtlCol="0" anchor="t">
            <a:spAutoFit/>
          </a:bodyPr>
          <a:lstStyle/>
          <a:p>
            <a:pPr algn="l">
              <a:lnSpc>
                <a:spcPts val="3039"/>
              </a:lnSpc>
            </a:pPr>
            <a:r>
              <a:rPr lang="en-US" sz="2763">
                <a:solidFill>
                  <a:srgbClr val="FFFFFF"/>
                </a:solidFill>
                <a:latin typeface="Montserrat"/>
                <a:ea typeface="Montserrat"/>
                <a:cs typeface="Montserrat"/>
                <a:sym typeface="Montserrat"/>
              </a:rPr>
              <a:t>Our machine learning model can help financial institutions by:</a:t>
            </a:r>
          </a:p>
        </p:txBody>
      </p:sp>
      <p:sp>
        <p:nvSpPr>
          <p:cNvPr id="29" name="TextBox 29"/>
          <p:cNvSpPr txBox="1"/>
          <p:nvPr/>
        </p:nvSpPr>
        <p:spPr>
          <a:xfrm>
            <a:off x="2439048" y="9057982"/>
            <a:ext cx="2061061" cy="246271"/>
          </a:xfrm>
          <a:prstGeom prst="rect">
            <a:avLst/>
          </a:prstGeom>
        </p:spPr>
        <p:txBody>
          <a:bodyPr lIns="0" tIns="0" rIns="0" bIns="0" rtlCol="0" anchor="t">
            <a:spAutoFit/>
          </a:bodyPr>
          <a:lstStyle/>
          <a:p>
            <a:pPr algn="l">
              <a:lnSpc>
                <a:spcPts val="1777"/>
              </a:lnSpc>
            </a:pPr>
            <a:r>
              <a:rPr lang="en-US" sz="1931">
                <a:solidFill>
                  <a:srgbClr val="FFFFFF"/>
                </a:solidFill>
                <a:latin typeface="Montserrat"/>
                <a:ea typeface="Montserrat"/>
                <a:cs typeface="Montserrat"/>
                <a:sym typeface="Montserrat"/>
              </a:rPr>
              <a:t>Fraud Detection</a:t>
            </a:r>
          </a:p>
        </p:txBody>
      </p:sp>
      <p:sp>
        <p:nvSpPr>
          <p:cNvPr id="30" name="TextBox 30"/>
          <p:cNvSpPr txBox="1"/>
          <p:nvPr/>
        </p:nvSpPr>
        <p:spPr>
          <a:xfrm>
            <a:off x="4500109" y="9057832"/>
            <a:ext cx="1329106" cy="246421"/>
          </a:xfrm>
          <a:prstGeom prst="rect">
            <a:avLst/>
          </a:prstGeom>
        </p:spPr>
        <p:txBody>
          <a:bodyPr lIns="0" tIns="0" rIns="0" bIns="0" rtlCol="0" anchor="t">
            <a:spAutoFit/>
          </a:bodyPr>
          <a:lstStyle/>
          <a:p>
            <a:pPr algn="l">
              <a:lnSpc>
                <a:spcPts val="1777"/>
              </a:lnSpc>
            </a:pPr>
            <a:r>
              <a:rPr lang="en-US" sz="1931" b="1">
                <a:solidFill>
                  <a:srgbClr val="B7E6F3"/>
                </a:solidFill>
                <a:latin typeface="Montserrat Heavy"/>
                <a:ea typeface="Montserrat Heavy"/>
                <a:cs typeface="Montserrat Heavy"/>
                <a:sym typeface="Montserrat Heavy"/>
              </a:rPr>
              <a:t>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384599" y="9775103"/>
            <a:ext cx="1028700" cy="1197904"/>
          </a:xfrm>
          <a:custGeom>
            <a:avLst/>
            <a:gdLst/>
            <a:ahLst/>
            <a:cxnLst/>
            <a:rect l="l" t="t" r="r" b="b"/>
            <a:pathLst>
              <a:path w="1028700" h="1197904">
                <a:moveTo>
                  <a:pt x="0" y="0"/>
                </a:moveTo>
                <a:lnTo>
                  <a:pt x="1028700" y="0"/>
                </a:lnTo>
                <a:lnTo>
                  <a:pt x="1028700" y="1197903"/>
                </a:lnTo>
                <a:lnTo>
                  <a:pt x="0" y="119790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262688" y="3223781"/>
            <a:ext cx="1288629" cy="126479"/>
          </a:xfrm>
          <a:custGeom>
            <a:avLst/>
            <a:gdLst/>
            <a:ahLst/>
            <a:cxnLst/>
            <a:rect l="l" t="t" r="r" b="b"/>
            <a:pathLst>
              <a:path w="1288629" h="126479">
                <a:moveTo>
                  <a:pt x="0" y="0"/>
                </a:moveTo>
                <a:lnTo>
                  <a:pt x="1288629" y="0"/>
                </a:lnTo>
                <a:lnTo>
                  <a:pt x="1288629" y="126479"/>
                </a:lnTo>
                <a:lnTo>
                  <a:pt x="0" y="126479"/>
                </a:lnTo>
                <a:lnTo>
                  <a:pt x="0" y="0"/>
                </a:lnTo>
                <a:close/>
              </a:path>
            </a:pathLst>
          </a:custGeom>
          <a:blipFill>
            <a:blip r:embed="rId4">
              <a:extLst>
                <a:ext uri="{96DAC541-7B7A-43D3-8B79-37D633B846F1}">
                  <asvg:svgBlip xmlns:asvg="http://schemas.microsoft.com/office/drawing/2016/SVG/main" r:embed="rId5"/>
                </a:ext>
              </a:extLst>
            </a:blip>
            <a:stretch>
              <a:fillRect l="-65698" b="-1622668"/>
            </a:stretch>
          </a:blipFill>
          <a:ln cap="sq">
            <a:noFill/>
            <a:prstDash val="solid"/>
            <a:miter/>
          </a:ln>
        </p:spPr>
      </p:sp>
      <p:sp>
        <p:nvSpPr>
          <p:cNvPr id="4" name="Freeform 4"/>
          <p:cNvSpPr/>
          <p:nvPr/>
        </p:nvSpPr>
        <p:spPr>
          <a:xfrm flipH="1">
            <a:off x="5553170" y="3223781"/>
            <a:ext cx="1288629" cy="126479"/>
          </a:xfrm>
          <a:custGeom>
            <a:avLst/>
            <a:gdLst/>
            <a:ahLst/>
            <a:cxnLst/>
            <a:rect l="l" t="t" r="r" b="b"/>
            <a:pathLst>
              <a:path w="1288629" h="126479">
                <a:moveTo>
                  <a:pt x="1288629" y="0"/>
                </a:moveTo>
                <a:lnTo>
                  <a:pt x="0" y="0"/>
                </a:lnTo>
                <a:lnTo>
                  <a:pt x="0" y="126479"/>
                </a:lnTo>
                <a:lnTo>
                  <a:pt x="1288629" y="126479"/>
                </a:lnTo>
                <a:lnTo>
                  <a:pt x="1288629" y="0"/>
                </a:lnTo>
                <a:close/>
              </a:path>
            </a:pathLst>
          </a:custGeom>
          <a:blipFill>
            <a:blip r:embed="rId4">
              <a:extLst>
                <a:ext uri="{96DAC541-7B7A-43D3-8B79-37D633B846F1}">
                  <asvg:svgBlip xmlns:asvg="http://schemas.microsoft.com/office/drawing/2016/SVG/main" r:embed="rId5"/>
                </a:ext>
              </a:extLst>
            </a:blip>
            <a:stretch>
              <a:fillRect l="-65698" b="-1622668"/>
            </a:stretch>
          </a:blipFill>
        </p:spPr>
      </p:sp>
      <p:sp>
        <p:nvSpPr>
          <p:cNvPr id="5" name="Freeform 5"/>
          <p:cNvSpPr/>
          <p:nvPr/>
        </p:nvSpPr>
        <p:spPr>
          <a:xfrm>
            <a:off x="11262688" y="5801307"/>
            <a:ext cx="1288629" cy="126479"/>
          </a:xfrm>
          <a:custGeom>
            <a:avLst/>
            <a:gdLst/>
            <a:ahLst/>
            <a:cxnLst/>
            <a:rect l="l" t="t" r="r" b="b"/>
            <a:pathLst>
              <a:path w="1288629" h="126479">
                <a:moveTo>
                  <a:pt x="0" y="0"/>
                </a:moveTo>
                <a:lnTo>
                  <a:pt x="1288629" y="0"/>
                </a:lnTo>
                <a:lnTo>
                  <a:pt x="1288629" y="126479"/>
                </a:lnTo>
                <a:lnTo>
                  <a:pt x="0" y="126479"/>
                </a:lnTo>
                <a:lnTo>
                  <a:pt x="0" y="0"/>
                </a:lnTo>
                <a:close/>
              </a:path>
            </a:pathLst>
          </a:custGeom>
          <a:blipFill>
            <a:blip r:embed="rId4">
              <a:extLst>
                <a:ext uri="{96DAC541-7B7A-43D3-8B79-37D633B846F1}">
                  <asvg:svgBlip xmlns:asvg="http://schemas.microsoft.com/office/drawing/2016/SVG/main" r:embed="rId5"/>
                </a:ext>
              </a:extLst>
            </a:blip>
            <a:stretch>
              <a:fillRect l="-65698" b="-1622668"/>
            </a:stretch>
          </a:blipFill>
          <a:ln cap="sq">
            <a:noFill/>
            <a:prstDash val="solid"/>
            <a:miter/>
          </a:ln>
        </p:spPr>
      </p:sp>
      <p:sp>
        <p:nvSpPr>
          <p:cNvPr id="6" name="Freeform 6"/>
          <p:cNvSpPr/>
          <p:nvPr/>
        </p:nvSpPr>
        <p:spPr>
          <a:xfrm flipH="1">
            <a:off x="5553170" y="5630380"/>
            <a:ext cx="1288629" cy="126479"/>
          </a:xfrm>
          <a:custGeom>
            <a:avLst/>
            <a:gdLst/>
            <a:ahLst/>
            <a:cxnLst/>
            <a:rect l="l" t="t" r="r" b="b"/>
            <a:pathLst>
              <a:path w="1288629" h="126479">
                <a:moveTo>
                  <a:pt x="1288629" y="0"/>
                </a:moveTo>
                <a:lnTo>
                  <a:pt x="0" y="0"/>
                </a:lnTo>
                <a:lnTo>
                  <a:pt x="0" y="126478"/>
                </a:lnTo>
                <a:lnTo>
                  <a:pt x="1288629" y="126478"/>
                </a:lnTo>
                <a:lnTo>
                  <a:pt x="1288629" y="0"/>
                </a:lnTo>
                <a:close/>
              </a:path>
            </a:pathLst>
          </a:custGeom>
          <a:blipFill>
            <a:blip r:embed="rId4">
              <a:extLst>
                <a:ext uri="{96DAC541-7B7A-43D3-8B79-37D633B846F1}">
                  <asvg:svgBlip xmlns:asvg="http://schemas.microsoft.com/office/drawing/2016/SVG/main" r:embed="rId5"/>
                </a:ext>
              </a:extLst>
            </a:blip>
            <a:stretch>
              <a:fillRect l="-65698" b="-1622668"/>
            </a:stretch>
          </a:blipFill>
          <a:ln cap="sq">
            <a:noFill/>
            <a:prstDash val="solid"/>
            <a:miter/>
          </a:ln>
        </p:spPr>
      </p:sp>
      <p:sp>
        <p:nvSpPr>
          <p:cNvPr id="7" name="Freeform 7"/>
          <p:cNvSpPr/>
          <p:nvPr/>
        </p:nvSpPr>
        <p:spPr>
          <a:xfrm>
            <a:off x="11262688" y="7623758"/>
            <a:ext cx="1288629" cy="126479"/>
          </a:xfrm>
          <a:custGeom>
            <a:avLst/>
            <a:gdLst/>
            <a:ahLst/>
            <a:cxnLst/>
            <a:rect l="l" t="t" r="r" b="b"/>
            <a:pathLst>
              <a:path w="1288629" h="126479">
                <a:moveTo>
                  <a:pt x="0" y="0"/>
                </a:moveTo>
                <a:lnTo>
                  <a:pt x="1288629" y="0"/>
                </a:lnTo>
                <a:lnTo>
                  <a:pt x="1288629" y="126479"/>
                </a:lnTo>
                <a:lnTo>
                  <a:pt x="0" y="126479"/>
                </a:lnTo>
                <a:lnTo>
                  <a:pt x="0" y="0"/>
                </a:lnTo>
                <a:close/>
              </a:path>
            </a:pathLst>
          </a:custGeom>
          <a:blipFill>
            <a:blip r:embed="rId4">
              <a:extLst>
                <a:ext uri="{96DAC541-7B7A-43D3-8B79-37D633B846F1}">
                  <asvg:svgBlip xmlns:asvg="http://schemas.microsoft.com/office/drawing/2016/SVG/main" r:embed="rId5"/>
                </a:ext>
              </a:extLst>
            </a:blip>
            <a:stretch>
              <a:fillRect l="-65698" b="-1622668"/>
            </a:stretch>
          </a:blipFill>
          <a:ln cap="sq">
            <a:noFill/>
            <a:prstDash val="solid"/>
            <a:miter/>
          </a:ln>
        </p:spPr>
      </p:sp>
      <p:sp>
        <p:nvSpPr>
          <p:cNvPr id="8" name="Freeform 8"/>
          <p:cNvSpPr/>
          <p:nvPr/>
        </p:nvSpPr>
        <p:spPr>
          <a:xfrm flipH="1">
            <a:off x="5553170" y="7750237"/>
            <a:ext cx="1288629" cy="126479"/>
          </a:xfrm>
          <a:custGeom>
            <a:avLst/>
            <a:gdLst/>
            <a:ahLst/>
            <a:cxnLst/>
            <a:rect l="l" t="t" r="r" b="b"/>
            <a:pathLst>
              <a:path w="1288629" h="126479">
                <a:moveTo>
                  <a:pt x="1288629" y="0"/>
                </a:moveTo>
                <a:lnTo>
                  <a:pt x="0" y="0"/>
                </a:lnTo>
                <a:lnTo>
                  <a:pt x="0" y="126479"/>
                </a:lnTo>
                <a:lnTo>
                  <a:pt x="1288629" y="126479"/>
                </a:lnTo>
                <a:lnTo>
                  <a:pt x="1288629" y="0"/>
                </a:lnTo>
                <a:close/>
              </a:path>
            </a:pathLst>
          </a:custGeom>
          <a:blipFill>
            <a:blip r:embed="rId4">
              <a:extLst>
                <a:ext uri="{96DAC541-7B7A-43D3-8B79-37D633B846F1}">
                  <asvg:svgBlip xmlns:asvg="http://schemas.microsoft.com/office/drawing/2016/SVG/main" r:embed="rId5"/>
                </a:ext>
              </a:extLst>
            </a:blip>
            <a:stretch>
              <a:fillRect l="-65698" b="-1622668"/>
            </a:stretch>
          </a:blipFill>
          <a:ln cap="sq">
            <a:noFill/>
            <a:prstDash val="solid"/>
            <a:miter/>
          </a:ln>
        </p:spPr>
      </p:sp>
      <p:sp>
        <p:nvSpPr>
          <p:cNvPr id="9" name="Freeform 9"/>
          <p:cNvSpPr/>
          <p:nvPr/>
        </p:nvSpPr>
        <p:spPr>
          <a:xfrm>
            <a:off x="7247548" y="2820668"/>
            <a:ext cx="1529115" cy="1954141"/>
          </a:xfrm>
          <a:custGeom>
            <a:avLst/>
            <a:gdLst/>
            <a:ahLst/>
            <a:cxnLst/>
            <a:rect l="l" t="t" r="r" b="b"/>
            <a:pathLst>
              <a:path w="1529115" h="1954141">
                <a:moveTo>
                  <a:pt x="0" y="0"/>
                </a:moveTo>
                <a:lnTo>
                  <a:pt x="1529115" y="0"/>
                </a:lnTo>
                <a:lnTo>
                  <a:pt x="1529115" y="1954141"/>
                </a:lnTo>
                <a:lnTo>
                  <a:pt x="0" y="1954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flipH="1">
            <a:off x="9304948" y="2820668"/>
            <a:ext cx="1529115" cy="1954141"/>
          </a:xfrm>
          <a:custGeom>
            <a:avLst/>
            <a:gdLst/>
            <a:ahLst/>
            <a:cxnLst/>
            <a:rect l="l" t="t" r="r" b="b"/>
            <a:pathLst>
              <a:path w="1529115" h="1954141">
                <a:moveTo>
                  <a:pt x="1529115" y="0"/>
                </a:moveTo>
                <a:lnTo>
                  <a:pt x="0" y="0"/>
                </a:lnTo>
                <a:lnTo>
                  <a:pt x="0" y="1954141"/>
                </a:lnTo>
                <a:lnTo>
                  <a:pt x="1529115" y="1954141"/>
                </a:lnTo>
                <a:lnTo>
                  <a:pt x="152911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47548" y="7304159"/>
            <a:ext cx="1529115" cy="1954141"/>
          </a:xfrm>
          <a:custGeom>
            <a:avLst/>
            <a:gdLst/>
            <a:ahLst/>
            <a:cxnLst/>
            <a:rect l="l" t="t" r="r" b="b"/>
            <a:pathLst>
              <a:path w="1529115" h="1954141">
                <a:moveTo>
                  <a:pt x="0" y="0"/>
                </a:moveTo>
                <a:lnTo>
                  <a:pt x="1529115" y="0"/>
                </a:lnTo>
                <a:lnTo>
                  <a:pt x="1529115" y="1954141"/>
                </a:lnTo>
                <a:lnTo>
                  <a:pt x="0" y="19541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flipH="1">
            <a:off x="9304948" y="7304159"/>
            <a:ext cx="1529115" cy="1954141"/>
          </a:xfrm>
          <a:custGeom>
            <a:avLst/>
            <a:gdLst/>
            <a:ahLst/>
            <a:cxnLst/>
            <a:rect l="l" t="t" r="r" b="b"/>
            <a:pathLst>
              <a:path w="1529115" h="1954141">
                <a:moveTo>
                  <a:pt x="1529115" y="0"/>
                </a:moveTo>
                <a:lnTo>
                  <a:pt x="0" y="0"/>
                </a:lnTo>
                <a:lnTo>
                  <a:pt x="0" y="1954141"/>
                </a:lnTo>
                <a:lnTo>
                  <a:pt x="1529115" y="1954141"/>
                </a:lnTo>
                <a:lnTo>
                  <a:pt x="1529115"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flipH="1">
            <a:off x="7247548" y="5062414"/>
            <a:ext cx="1529115" cy="1954141"/>
          </a:xfrm>
          <a:custGeom>
            <a:avLst/>
            <a:gdLst/>
            <a:ahLst/>
            <a:cxnLst/>
            <a:rect l="l" t="t" r="r" b="b"/>
            <a:pathLst>
              <a:path w="1529115" h="1954141">
                <a:moveTo>
                  <a:pt x="1529115" y="0"/>
                </a:moveTo>
                <a:lnTo>
                  <a:pt x="0" y="0"/>
                </a:lnTo>
                <a:lnTo>
                  <a:pt x="0" y="1954140"/>
                </a:lnTo>
                <a:lnTo>
                  <a:pt x="1529115" y="1954140"/>
                </a:lnTo>
                <a:lnTo>
                  <a:pt x="1529115"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9304948" y="5062414"/>
            <a:ext cx="1529115" cy="1954141"/>
          </a:xfrm>
          <a:custGeom>
            <a:avLst/>
            <a:gdLst/>
            <a:ahLst/>
            <a:cxnLst/>
            <a:rect l="l" t="t" r="r" b="b"/>
            <a:pathLst>
              <a:path w="1529115" h="1954141">
                <a:moveTo>
                  <a:pt x="0" y="0"/>
                </a:moveTo>
                <a:lnTo>
                  <a:pt x="1529115" y="0"/>
                </a:lnTo>
                <a:lnTo>
                  <a:pt x="1529115" y="1954140"/>
                </a:lnTo>
                <a:lnTo>
                  <a:pt x="0" y="195414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rot="2839465">
            <a:off x="-661159" y="-391631"/>
            <a:ext cx="1322318" cy="1401132"/>
          </a:xfrm>
          <a:custGeom>
            <a:avLst/>
            <a:gdLst/>
            <a:ahLst/>
            <a:cxnLst/>
            <a:rect l="l" t="t" r="r" b="b"/>
            <a:pathLst>
              <a:path w="1322318" h="1401132">
                <a:moveTo>
                  <a:pt x="0" y="0"/>
                </a:moveTo>
                <a:lnTo>
                  <a:pt x="1322318" y="0"/>
                </a:lnTo>
                <a:lnTo>
                  <a:pt x="1322318" y="1401132"/>
                </a:lnTo>
                <a:lnTo>
                  <a:pt x="0" y="140113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rot="-2261954">
            <a:off x="17588472" y="9464287"/>
            <a:ext cx="1666253" cy="1645425"/>
          </a:xfrm>
          <a:custGeom>
            <a:avLst/>
            <a:gdLst/>
            <a:ahLst/>
            <a:cxnLst/>
            <a:rect l="l" t="t" r="r" b="b"/>
            <a:pathLst>
              <a:path w="1666253" h="1645425">
                <a:moveTo>
                  <a:pt x="0" y="0"/>
                </a:moveTo>
                <a:lnTo>
                  <a:pt x="1666253" y="0"/>
                </a:lnTo>
                <a:lnTo>
                  <a:pt x="1666253" y="1645426"/>
                </a:lnTo>
                <a:lnTo>
                  <a:pt x="0" y="164542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7" name="Freeform 17"/>
          <p:cNvSpPr/>
          <p:nvPr/>
        </p:nvSpPr>
        <p:spPr>
          <a:xfrm>
            <a:off x="17484748" y="-219176"/>
            <a:ext cx="1198551" cy="1056223"/>
          </a:xfrm>
          <a:custGeom>
            <a:avLst/>
            <a:gdLst/>
            <a:ahLst/>
            <a:cxnLst/>
            <a:rect l="l" t="t" r="r" b="b"/>
            <a:pathLst>
              <a:path w="1198551" h="1056223">
                <a:moveTo>
                  <a:pt x="0" y="0"/>
                </a:moveTo>
                <a:lnTo>
                  <a:pt x="1198551" y="0"/>
                </a:lnTo>
                <a:lnTo>
                  <a:pt x="1198551" y="1056223"/>
                </a:lnTo>
                <a:lnTo>
                  <a:pt x="0" y="105622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8" name="Freeform 18"/>
          <p:cNvSpPr/>
          <p:nvPr/>
        </p:nvSpPr>
        <p:spPr>
          <a:xfrm>
            <a:off x="-337899" y="9473843"/>
            <a:ext cx="1198551" cy="1056223"/>
          </a:xfrm>
          <a:custGeom>
            <a:avLst/>
            <a:gdLst/>
            <a:ahLst/>
            <a:cxnLst/>
            <a:rect l="l" t="t" r="r" b="b"/>
            <a:pathLst>
              <a:path w="1198551" h="1056223">
                <a:moveTo>
                  <a:pt x="0" y="0"/>
                </a:moveTo>
                <a:lnTo>
                  <a:pt x="1198550" y="0"/>
                </a:lnTo>
                <a:lnTo>
                  <a:pt x="1198550" y="1056222"/>
                </a:lnTo>
                <a:lnTo>
                  <a:pt x="0" y="105622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9" name="Freeform 19"/>
          <p:cNvSpPr/>
          <p:nvPr/>
        </p:nvSpPr>
        <p:spPr>
          <a:xfrm>
            <a:off x="17363517" y="267899"/>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0" name="Freeform 20"/>
          <p:cNvSpPr/>
          <p:nvPr/>
        </p:nvSpPr>
        <p:spPr>
          <a:xfrm>
            <a:off x="418468" y="9617213"/>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1" name="Freeform 21"/>
          <p:cNvSpPr/>
          <p:nvPr/>
        </p:nvSpPr>
        <p:spPr>
          <a:xfrm>
            <a:off x="7574709" y="3350260"/>
            <a:ext cx="842209" cy="845379"/>
          </a:xfrm>
          <a:custGeom>
            <a:avLst/>
            <a:gdLst/>
            <a:ahLst/>
            <a:cxnLst/>
            <a:rect l="l" t="t" r="r" b="b"/>
            <a:pathLst>
              <a:path w="842209" h="845379">
                <a:moveTo>
                  <a:pt x="0" y="0"/>
                </a:moveTo>
                <a:lnTo>
                  <a:pt x="842209" y="0"/>
                </a:lnTo>
                <a:lnTo>
                  <a:pt x="842209" y="845379"/>
                </a:lnTo>
                <a:lnTo>
                  <a:pt x="0" y="84537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2" name="Freeform 22"/>
          <p:cNvSpPr/>
          <p:nvPr/>
        </p:nvSpPr>
        <p:spPr>
          <a:xfrm>
            <a:off x="7454658" y="5518297"/>
            <a:ext cx="1059715" cy="1042374"/>
          </a:xfrm>
          <a:custGeom>
            <a:avLst/>
            <a:gdLst/>
            <a:ahLst/>
            <a:cxnLst/>
            <a:rect l="l" t="t" r="r" b="b"/>
            <a:pathLst>
              <a:path w="1059715" h="1042374">
                <a:moveTo>
                  <a:pt x="0" y="0"/>
                </a:moveTo>
                <a:lnTo>
                  <a:pt x="1059715" y="0"/>
                </a:lnTo>
                <a:lnTo>
                  <a:pt x="1059715" y="1042374"/>
                </a:lnTo>
                <a:lnTo>
                  <a:pt x="0" y="10423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3" name="Freeform 23"/>
          <p:cNvSpPr/>
          <p:nvPr/>
        </p:nvSpPr>
        <p:spPr>
          <a:xfrm>
            <a:off x="7574709" y="7759504"/>
            <a:ext cx="802388" cy="1047162"/>
          </a:xfrm>
          <a:custGeom>
            <a:avLst/>
            <a:gdLst/>
            <a:ahLst/>
            <a:cxnLst/>
            <a:rect l="l" t="t" r="r" b="b"/>
            <a:pathLst>
              <a:path w="802388" h="1047162">
                <a:moveTo>
                  <a:pt x="0" y="0"/>
                </a:moveTo>
                <a:lnTo>
                  <a:pt x="802388" y="0"/>
                </a:lnTo>
                <a:lnTo>
                  <a:pt x="802388" y="1047163"/>
                </a:lnTo>
                <a:lnTo>
                  <a:pt x="0" y="104716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4" name="Freeform 24"/>
          <p:cNvSpPr/>
          <p:nvPr/>
        </p:nvSpPr>
        <p:spPr>
          <a:xfrm>
            <a:off x="9531830" y="3370286"/>
            <a:ext cx="1075351" cy="854904"/>
          </a:xfrm>
          <a:custGeom>
            <a:avLst/>
            <a:gdLst/>
            <a:ahLst/>
            <a:cxnLst/>
            <a:rect l="l" t="t" r="r" b="b"/>
            <a:pathLst>
              <a:path w="1075351" h="854904">
                <a:moveTo>
                  <a:pt x="0" y="0"/>
                </a:moveTo>
                <a:lnTo>
                  <a:pt x="1075351" y="0"/>
                </a:lnTo>
                <a:lnTo>
                  <a:pt x="1075351" y="854904"/>
                </a:lnTo>
                <a:lnTo>
                  <a:pt x="0" y="854904"/>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5" name="Freeform 25"/>
          <p:cNvSpPr/>
          <p:nvPr/>
        </p:nvSpPr>
        <p:spPr>
          <a:xfrm>
            <a:off x="9515905" y="5603484"/>
            <a:ext cx="1007542" cy="993688"/>
          </a:xfrm>
          <a:custGeom>
            <a:avLst/>
            <a:gdLst/>
            <a:ahLst/>
            <a:cxnLst/>
            <a:rect l="l" t="t" r="r" b="b"/>
            <a:pathLst>
              <a:path w="1007542" h="993688">
                <a:moveTo>
                  <a:pt x="0" y="0"/>
                </a:moveTo>
                <a:lnTo>
                  <a:pt x="1007541" y="0"/>
                </a:lnTo>
                <a:lnTo>
                  <a:pt x="1007541" y="993688"/>
                </a:lnTo>
                <a:lnTo>
                  <a:pt x="0" y="99368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6" name="Freeform 26"/>
          <p:cNvSpPr/>
          <p:nvPr/>
        </p:nvSpPr>
        <p:spPr>
          <a:xfrm>
            <a:off x="9498602" y="7686998"/>
            <a:ext cx="1024844" cy="1094627"/>
          </a:xfrm>
          <a:custGeom>
            <a:avLst/>
            <a:gdLst/>
            <a:ahLst/>
            <a:cxnLst/>
            <a:rect l="l" t="t" r="r" b="b"/>
            <a:pathLst>
              <a:path w="1024844" h="1094627">
                <a:moveTo>
                  <a:pt x="0" y="0"/>
                </a:moveTo>
                <a:lnTo>
                  <a:pt x="1024844" y="0"/>
                </a:lnTo>
                <a:lnTo>
                  <a:pt x="1024844" y="1094626"/>
                </a:lnTo>
                <a:lnTo>
                  <a:pt x="0" y="109462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7" name="TextBox 27"/>
          <p:cNvSpPr txBox="1"/>
          <p:nvPr/>
        </p:nvSpPr>
        <p:spPr>
          <a:xfrm>
            <a:off x="12958138" y="2658028"/>
            <a:ext cx="4405379" cy="396240"/>
          </a:xfrm>
          <a:prstGeom prst="rect">
            <a:avLst/>
          </a:prstGeom>
        </p:spPr>
        <p:txBody>
          <a:bodyPr lIns="0" tIns="0" rIns="0" bIns="0" rtlCol="0" anchor="t">
            <a:spAutoFit/>
          </a:bodyPr>
          <a:lstStyle/>
          <a:p>
            <a:pPr algn="l">
              <a:lnSpc>
                <a:spcPts val="3359"/>
              </a:lnSpc>
            </a:pPr>
            <a:r>
              <a:rPr lang="en-US" sz="2400" b="1" u="sng">
                <a:solidFill>
                  <a:srgbClr val="FFFFFF"/>
                </a:solidFill>
                <a:latin typeface="Canva Sans Bold"/>
                <a:ea typeface="Canva Sans Bold"/>
                <a:cs typeface="Canva Sans Bold"/>
                <a:sym typeface="Canva Sans Bold"/>
              </a:rPr>
              <a:t>Automate Fraud Monitoring</a:t>
            </a:r>
          </a:p>
        </p:txBody>
      </p:sp>
      <p:sp>
        <p:nvSpPr>
          <p:cNvPr id="28" name="TextBox 28"/>
          <p:cNvSpPr txBox="1"/>
          <p:nvPr/>
        </p:nvSpPr>
        <p:spPr>
          <a:xfrm>
            <a:off x="261376" y="2658028"/>
            <a:ext cx="4863169" cy="396240"/>
          </a:xfrm>
          <a:prstGeom prst="rect">
            <a:avLst/>
          </a:prstGeom>
        </p:spPr>
        <p:txBody>
          <a:bodyPr lIns="0" tIns="0" rIns="0" bIns="0" rtlCol="0" anchor="t">
            <a:spAutoFit/>
          </a:bodyPr>
          <a:lstStyle/>
          <a:p>
            <a:pPr algn="r">
              <a:lnSpc>
                <a:spcPts val="3359"/>
              </a:lnSpc>
            </a:pPr>
            <a:r>
              <a:rPr lang="en-US" sz="2400" b="1" u="sng">
                <a:solidFill>
                  <a:srgbClr val="FFFFFF"/>
                </a:solidFill>
                <a:latin typeface="Canva Sans Bold"/>
                <a:ea typeface="Canva Sans Bold"/>
                <a:cs typeface="Canva Sans Bold"/>
                <a:sym typeface="Canva Sans Bold"/>
              </a:rPr>
              <a:t>Detect Fraudulent Transactions</a:t>
            </a:r>
          </a:p>
        </p:txBody>
      </p:sp>
      <p:sp>
        <p:nvSpPr>
          <p:cNvPr id="29" name="TextBox 29"/>
          <p:cNvSpPr txBox="1"/>
          <p:nvPr/>
        </p:nvSpPr>
        <p:spPr>
          <a:xfrm>
            <a:off x="12982576" y="5128310"/>
            <a:ext cx="4014233" cy="396240"/>
          </a:xfrm>
          <a:prstGeom prst="rect">
            <a:avLst/>
          </a:prstGeom>
        </p:spPr>
        <p:txBody>
          <a:bodyPr lIns="0" tIns="0" rIns="0" bIns="0" rtlCol="0" anchor="t">
            <a:spAutoFit/>
          </a:bodyPr>
          <a:lstStyle/>
          <a:p>
            <a:pPr algn="l">
              <a:lnSpc>
                <a:spcPts val="3359"/>
              </a:lnSpc>
            </a:pPr>
            <a:r>
              <a:rPr lang="en-US" sz="2400" b="1" u="sng">
                <a:solidFill>
                  <a:srgbClr val="FFFFFF"/>
                </a:solidFill>
                <a:latin typeface="Canva Sans Bold"/>
                <a:ea typeface="Canva Sans Bold"/>
                <a:cs typeface="Canva Sans Bold"/>
                <a:sym typeface="Canva Sans Bold"/>
              </a:rPr>
              <a:t>Improve Decision-Making</a:t>
            </a:r>
          </a:p>
        </p:txBody>
      </p:sp>
      <p:sp>
        <p:nvSpPr>
          <p:cNvPr id="30" name="TextBox 30"/>
          <p:cNvSpPr txBox="1"/>
          <p:nvPr/>
        </p:nvSpPr>
        <p:spPr>
          <a:xfrm>
            <a:off x="723584" y="5128310"/>
            <a:ext cx="4400961" cy="396240"/>
          </a:xfrm>
          <a:prstGeom prst="rect">
            <a:avLst/>
          </a:prstGeom>
        </p:spPr>
        <p:txBody>
          <a:bodyPr lIns="0" tIns="0" rIns="0" bIns="0" rtlCol="0" anchor="t">
            <a:spAutoFit/>
          </a:bodyPr>
          <a:lstStyle/>
          <a:p>
            <a:pPr algn="r">
              <a:lnSpc>
                <a:spcPts val="3359"/>
              </a:lnSpc>
            </a:pPr>
            <a:r>
              <a:rPr lang="en-US" sz="2400" b="1" u="sng">
                <a:solidFill>
                  <a:srgbClr val="FFFFFF"/>
                </a:solidFill>
                <a:latin typeface="Canva Sans Bold"/>
                <a:ea typeface="Canva Sans Bold"/>
                <a:cs typeface="Canva Sans Bold"/>
                <a:sym typeface="Canva Sans Bold"/>
              </a:rPr>
              <a:t>Reduce Financial Losses</a:t>
            </a:r>
          </a:p>
        </p:txBody>
      </p:sp>
      <p:sp>
        <p:nvSpPr>
          <p:cNvPr id="31" name="TextBox 31"/>
          <p:cNvSpPr txBox="1"/>
          <p:nvPr/>
        </p:nvSpPr>
        <p:spPr>
          <a:xfrm>
            <a:off x="12982576" y="3215583"/>
            <a:ext cx="4014233" cy="109283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FFFFF"/>
                </a:solidFill>
                <a:latin typeface="Canva Sans"/>
                <a:ea typeface="Canva Sans"/>
                <a:cs typeface="Canva Sans"/>
                <a:sym typeface="Canva Sans"/>
              </a:rPr>
              <a:t>Develop a system that can automatically learn and adapt to new fraudulent behaviors without human intervention.</a:t>
            </a:r>
          </a:p>
        </p:txBody>
      </p:sp>
      <p:sp>
        <p:nvSpPr>
          <p:cNvPr id="32" name="TextBox 32"/>
          <p:cNvSpPr txBox="1"/>
          <p:nvPr/>
        </p:nvSpPr>
        <p:spPr>
          <a:xfrm>
            <a:off x="1549503" y="3215583"/>
            <a:ext cx="3801813" cy="109283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FFFFF"/>
                </a:solidFill>
                <a:latin typeface="Canva Sans"/>
                <a:ea typeface="Canva Sans"/>
                <a:cs typeface="Canva Sans"/>
                <a:sym typeface="Canva Sans"/>
              </a:rPr>
              <a:t>Build a machine learning model to accurately identify and flag suspicious transactions in real-time.</a:t>
            </a:r>
          </a:p>
        </p:txBody>
      </p:sp>
      <p:sp>
        <p:nvSpPr>
          <p:cNvPr id="33" name="TextBox 33"/>
          <p:cNvSpPr txBox="1"/>
          <p:nvPr/>
        </p:nvSpPr>
        <p:spPr>
          <a:xfrm>
            <a:off x="12982576" y="5686475"/>
            <a:ext cx="3540077" cy="1369060"/>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FFFFF"/>
                </a:solidFill>
                <a:latin typeface="Canva Sans"/>
                <a:ea typeface="Canva Sans"/>
                <a:cs typeface="Canva Sans"/>
                <a:sym typeface="Canva Sans"/>
              </a:rPr>
              <a:t>Provide actionable insights through analytics and visualizations to assist financial teams in making faster, informed decisions.</a:t>
            </a:r>
          </a:p>
        </p:txBody>
      </p:sp>
      <p:sp>
        <p:nvSpPr>
          <p:cNvPr id="34" name="TextBox 34"/>
          <p:cNvSpPr txBox="1"/>
          <p:nvPr/>
        </p:nvSpPr>
        <p:spPr>
          <a:xfrm>
            <a:off x="1549503" y="5686475"/>
            <a:ext cx="3801813" cy="109283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FFFFF"/>
                </a:solidFill>
                <a:latin typeface="Canva Sans"/>
                <a:ea typeface="Canva Sans"/>
                <a:cs typeface="Canva Sans"/>
                <a:sym typeface="Canva Sans"/>
              </a:rPr>
              <a:t>Minimize potential monetary damage to users and financial institutions by detecting fraud before completion.</a:t>
            </a:r>
          </a:p>
        </p:txBody>
      </p:sp>
      <p:sp>
        <p:nvSpPr>
          <p:cNvPr id="35" name="TextBox 35"/>
          <p:cNvSpPr txBox="1"/>
          <p:nvPr/>
        </p:nvSpPr>
        <p:spPr>
          <a:xfrm>
            <a:off x="12982576" y="7436680"/>
            <a:ext cx="2980954" cy="396240"/>
          </a:xfrm>
          <a:prstGeom prst="rect">
            <a:avLst/>
          </a:prstGeom>
        </p:spPr>
        <p:txBody>
          <a:bodyPr lIns="0" tIns="0" rIns="0" bIns="0" rtlCol="0" anchor="t">
            <a:spAutoFit/>
          </a:bodyPr>
          <a:lstStyle/>
          <a:p>
            <a:pPr algn="l">
              <a:lnSpc>
                <a:spcPts val="3359"/>
              </a:lnSpc>
            </a:pPr>
            <a:r>
              <a:rPr lang="en-US" sz="2400" b="1" u="sng">
                <a:solidFill>
                  <a:srgbClr val="FFFFFF"/>
                </a:solidFill>
                <a:latin typeface="Canva Sans Bold"/>
                <a:ea typeface="Canva Sans Bold"/>
                <a:cs typeface="Canva Sans Bold"/>
                <a:sym typeface="Canva Sans Bold"/>
              </a:rPr>
              <a:t>Ensure Scalability</a:t>
            </a:r>
          </a:p>
        </p:txBody>
      </p:sp>
      <p:sp>
        <p:nvSpPr>
          <p:cNvPr id="36" name="TextBox 36"/>
          <p:cNvSpPr txBox="1"/>
          <p:nvPr/>
        </p:nvSpPr>
        <p:spPr>
          <a:xfrm>
            <a:off x="418468" y="7598592"/>
            <a:ext cx="4706077" cy="396240"/>
          </a:xfrm>
          <a:prstGeom prst="rect">
            <a:avLst/>
          </a:prstGeom>
        </p:spPr>
        <p:txBody>
          <a:bodyPr lIns="0" tIns="0" rIns="0" bIns="0" rtlCol="0" anchor="t">
            <a:spAutoFit/>
          </a:bodyPr>
          <a:lstStyle/>
          <a:p>
            <a:pPr algn="r">
              <a:lnSpc>
                <a:spcPts val="3359"/>
              </a:lnSpc>
            </a:pPr>
            <a:r>
              <a:rPr lang="en-US" sz="2400" b="1" u="sng">
                <a:solidFill>
                  <a:srgbClr val="FFFFFF"/>
                </a:solidFill>
                <a:latin typeface="Canva Sans Bold"/>
                <a:ea typeface="Canva Sans Bold"/>
                <a:cs typeface="Canva Sans Bold"/>
                <a:sym typeface="Canva Sans Bold"/>
              </a:rPr>
              <a:t>Enhance Security and Trust</a:t>
            </a:r>
          </a:p>
        </p:txBody>
      </p:sp>
      <p:sp>
        <p:nvSpPr>
          <p:cNvPr id="37" name="TextBox 37"/>
          <p:cNvSpPr txBox="1"/>
          <p:nvPr/>
        </p:nvSpPr>
        <p:spPr>
          <a:xfrm>
            <a:off x="13004260" y="7994845"/>
            <a:ext cx="3251460" cy="109283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6F3F1"/>
                </a:solidFill>
                <a:latin typeface="Canva Sans"/>
                <a:ea typeface="Canva Sans"/>
                <a:cs typeface="Canva Sans"/>
                <a:sym typeface="Canva Sans"/>
              </a:rPr>
              <a:t>Design the solution to handle high-volume transaction data efficiently, suitable for real-world deployment.</a:t>
            </a:r>
          </a:p>
        </p:txBody>
      </p:sp>
      <p:sp>
        <p:nvSpPr>
          <p:cNvPr id="38" name="TextBox 38"/>
          <p:cNvSpPr txBox="1"/>
          <p:nvPr/>
        </p:nvSpPr>
        <p:spPr>
          <a:xfrm>
            <a:off x="1549503" y="8156757"/>
            <a:ext cx="3575043" cy="816610"/>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FFFFF"/>
                </a:solidFill>
                <a:latin typeface="Canva Sans"/>
                <a:ea typeface="Canva Sans"/>
                <a:cs typeface="Canva Sans"/>
                <a:sym typeface="Canva Sans"/>
              </a:rPr>
              <a:t>Strengthen user trust by improving transaction security using intelligent fraud detection.</a:t>
            </a:r>
          </a:p>
        </p:txBody>
      </p:sp>
      <p:sp>
        <p:nvSpPr>
          <p:cNvPr id="39" name="TextBox 39"/>
          <p:cNvSpPr txBox="1"/>
          <p:nvPr/>
        </p:nvSpPr>
        <p:spPr>
          <a:xfrm>
            <a:off x="4261311" y="966428"/>
            <a:ext cx="9603778" cy="1028700"/>
          </a:xfrm>
          <a:prstGeom prst="rect">
            <a:avLst/>
          </a:prstGeom>
        </p:spPr>
        <p:txBody>
          <a:bodyPr lIns="0" tIns="0" rIns="0" bIns="0" rtlCol="0" anchor="t">
            <a:spAutoFit/>
          </a:bodyPr>
          <a:lstStyle/>
          <a:p>
            <a:pPr marL="0" lvl="0" indent="0" algn="ctr">
              <a:lnSpc>
                <a:spcPts val="8400"/>
              </a:lnSpc>
              <a:spcBef>
                <a:spcPct val="0"/>
              </a:spcBef>
            </a:pPr>
            <a:r>
              <a:rPr lang="en-US" sz="6000" b="1">
                <a:solidFill>
                  <a:srgbClr val="FFFFFF"/>
                </a:solidFill>
                <a:latin typeface="Canva Sans Bold"/>
                <a:ea typeface="Canva Sans Bold"/>
                <a:cs typeface="Canva Sans Bold"/>
                <a:sym typeface="Canva Sans Bold"/>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3878827" y="1028700"/>
            <a:ext cx="1485650" cy="1443070"/>
          </a:xfrm>
          <a:custGeom>
            <a:avLst/>
            <a:gdLst/>
            <a:ahLst/>
            <a:cxnLst/>
            <a:rect l="l" t="t" r="r" b="b"/>
            <a:pathLst>
              <a:path w="1485650" h="1443070">
                <a:moveTo>
                  <a:pt x="1485650" y="0"/>
                </a:moveTo>
                <a:lnTo>
                  <a:pt x="0" y="0"/>
                </a:lnTo>
                <a:lnTo>
                  <a:pt x="0" y="1443070"/>
                </a:lnTo>
                <a:lnTo>
                  <a:pt x="1485650" y="1443070"/>
                </a:lnTo>
                <a:lnTo>
                  <a:pt x="1485650" y="0"/>
                </a:lnTo>
                <a:close/>
              </a:path>
            </a:pathLst>
          </a:custGeom>
          <a:blipFill>
            <a:blip r:embed="rId2">
              <a:extLst>
                <a:ext uri="{96DAC541-7B7A-43D3-8B79-37D633B846F1}">
                  <asvg:svgBlip xmlns:asvg="http://schemas.microsoft.com/office/drawing/2016/SVG/main" r:embed="rId3"/>
                </a:ext>
              </a:extLst>
            </a:blip>
            <a:stretch>
              <a:fillRect r="-94267"/>
            </a:stretch>
          </a:blipFill>
        </p:spPr>
      </p:sp>
      <p:sp>
        <p:nvSpPr>
          <p:cNvPr id="3" name="Freeform 3"/>
          <p:cNvSpPr/>
          <p:nvPr/>
        </p:nvSpPr>
        <p:spPr>
          <a:xfrm flipH="1">
            <a:off x="9333571" y="1028700"/>
            <a:ext cx="1439041" cy="1397797"/>
          </a:xfrm>
          <a:custGeom>
            <a:avLst/>
            <a:gdLst/>
            <a:ahLst/>
            <a:cxnLst/>
            <a:rect l="l" t="t" r="r" b="b"/>
            <a:pathLst>
              <a:path w="1439041" h="1397797">
                <a:moveTo>
                  <a:pt x="1439042" y="0"/>
                </a:moveTo>
                <a:lnTo>
                  <a:pt x="0" y="0"/>
                </a:lnTo>
                <a:lnTo>
                  <a:pt x="0" y="1397797"/>
                </a:lnTo>
                <a:lnTo>
                  <a:pt x="1439042" y="1397797"/>
                </a:lnTo>
                <a:lnTo>
                  <a:pt x="1439042" y="0"/>
                </a:lnTo>
                <a:close/>
              </a:path>
            </a:pathLst>
          </a:custGeom>
          <a:blipFill>
            <a:blip r:embed="rId4">
              <a:extLst>
                <a:ext uri="{96DAC541-7B7A-43D3-8B79-37D633B846F1}">
                  <asvg:svgBlip xmlns:asvg="http://schemas.microsoft.com/office/drawing/2016/SVG/main" r:embed="rId5"/>
                </a:ext>
              </a:extLst>
            </a:blip>
            <a:stretch>
              <a:fillRect r="-94267"/>
            </a:stretch>
          </a:blipFill>
          <a:ln cap="sq">
            <a:noFill/>
            <a:prstDash val="solid"/>
            <a:miter/>
          </a:ln>
        </p:spPr>
      </p:sp>
      <p:sp>
        <p:nvSpPr>
          <p:cNvPr id="4" name="Freeform 4"/>
          <p:cNvSpPr/>
          <p:nvPr/>
        </p:nvSpPr>
        <p:spPr>
          <a:xfrm flipH="1">
            <a:off x="9427761" y="4326497"/>
            <a:ext cx="1485650" cy="1443070"/>
          </a:xfrm>
          <a:custGeom>
            <a:avLst/>
            <a:gdLst/>
            <a:ahLst/>
            <a:cxnLst/>
            <a:rect l="l" t="t" r="r" b="b"/>
            <a:pathLst>
              <a:path w="1485650" h="1443070">
                <a:moveTo>
                  <a:pt x="1485650" y="0"/>
                </a:moveTo>
                <a:lnTo>
                  <a:pt x="0" y="0"/>
                </a:lnTo>
                <a:lnTo>
                  <a:pt x="0" y="1443069"/>
                </a:lnTo>
                <a:lnTo>
                  <a:pt x="1485650" y="1443069"/>
                </a:lnTo>
                <a:lnTo>
                  <a:pt x="1485650" y="0"/>
                </a:lnTo>
                <a:close/>
              </a:path>
            </a:pathLst>
          </a:custGeom>
          <a:blipFill>
            <a:blip r:embed="rId6">
              <a:extLst>
                <a:ext uri="{96DAC541-7B7A-43D3-8B79-37D633B846F1}">
                  <asvg:svgBlip xmlns:asvg="http://schemas.microsoft.com/office/drawing/2016/SVG/main" r:embed="rId7"/>
                </a:ext>
              </a:extLst>
            </a:blip>
            <a:stretch>
              <a:fillRect r="-94267"/>
            </a:stretch>
          </a:blipFill>
          <a:ln cap="sq">
            <a:noFill/>
            <a:prstDash val="solid"/>
            <a:miter/>
          </a:ln>
        </p:spPr>
      </p:sp>
      <p:grpSp>
        <p:nvGrpSpPr>
          <p:cNvPr id="5" name="Group 5"/>
          <p:cNvGrpSpPr/>
          <p:nvPr/>
        </p:nvGrpSpPr>
        <p:grpSpPr>
          <a:xfrm>
            <a:off x="876524" y="1515371"/>
            <a:ext cx="3010892" cy="956399"/>
            <a:chOff x="0" y="0"/>
            <a:chExt cx="879480" cy="279364"/>
          </a:xfrm>
        </p:grpSpPr>
        <p:sp>
          <p:nvSpPr>
            <p:cNvPr id="6" name="Freeform 6"/>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11468C"/>
            </a:solidFill>
          </p:spPr>
        </p:sp>
        <p:sp>
          <p:nvSpPr>
            <p:cNvPr id="7" name="TextBox 7"/>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flipH="1">
            <a:off x="3878827" y="4326497"/>
            <a:ext cx="1485650" cy="1443070"/>
          </a:xfrm>
          <a:custGeom>
            <a:avLst/>
            <a:gdLst/>
            <a:ahLst/>
            <a:cxnLst/>
            <a:rect l="l" t="t" r="r" b="b"/>
            <a:pathLst>
              <a:path w="1485650" h="1443070">
                <a:moveTo>
                  <a:pt x="1485650" y="0"/>
                </a:moveTo>
                <a:lnTo>
                  <a:pt x="0" y="0"/>
                </a:lnTo>
                <a:lnTo>
                  <a:pt x="0" y="1443069"/>
                </a:lnTo>
                <a:lnTo>
                  <a:pt x="1485650" y="1443069"/>
                </a:lnTo>
                <a:lnTo>
                  <a:pt x="1485650" y="0"/>
                </a:lnTo>
                <a:close/>
              </a:path>
            </a:pathLst>
          </a:custGeom>
          <a:blipFill>
            <a:blip r:embed="rId8">
              <a:extLst>
                <a:ext uri="{96DAC541-7B7A-43D3-8B79-37D633B846F1}">
                  <asvg:svgBlip xmlns:asvg="http://schemas.microsoft.com/office/drawing/2016/SVG/main" r:embed="rId9"/>
                </a:ext>
              </a:extLst>
            </a:blip>
            <a:stretch>
              <a:fillRect r="-94267"/>
            </a:stretch>
          </a:blipFill>
          <a:ln cap="sq">
            <a:noFill/>
            <a:prstDash val="solid"/>
            <a:miter/>
          </a:ln>
        </p:spPr>
      </p:sp>
      <p:grpSp>
        <p:nvGrpSpPr>
          <p:cNvPr id="9" name="Group 9"/>
          <p:cNvGrpSpPr/>
          <p:nvPr/>
        </p:nvGrpSpPr>
        <p:grpSpPr>
          <a:xfrm>
            <a:off x="876524" y="4813168"/>
            <a:ext cx="3010892" cy="956399"/>
            <a:chOff x="0" y="0"/>
            <a:chExt cx="879480" cy="279364"/>
          </a:xfrm>
        </p:grpSpPr>
        <p:sp>
          <p:nvSpPr>
            <p:cNvPr id="10" name="Freeform 10"/>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31BF8A"/>
            </a:solidFill>
          </p:spPr>
        </p:sp>
        <p:sp>
          <p:nvSpPr>
            <p:cNvPr id="11" name="TextBox 11"/>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425457" y="1500103"/>
            <a:ext cx="2916433" cy="926394"/>
            <a:chOff x="0" y="0"/>
            <a:chExt cx="879480" cy="279364"/>
          </a:xfrm>
        </p:grpSpPr>
        <p:sp>
          <p:nvSpPr>
            <p:cNvPr id="13" name="Freeform 13"/>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1D8BC9"/>
            </a:solidFill>
          </p:spPr>
        </p:sp>
        <p:sp>
          <p:nvSpPr>
            <p:cNvPr id="14" name="TextBox 14"/>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6425457" y="4813168"/>
            <a:ext cx="3010892" cy="956399"/>
            <a:chOff x="0" y="0"/>
            <a:chExt cx="879480" cy="279364"/>
          </a:xfrm>
        </p:grpSpPr>
        <p:sp>
          <p:nvSpPr>
            <p:cNvPr id="16" name="Freeform 16"/>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77BF60"/>
            </a:solidFill>
          </p:spPr>
        </p:sp>
        <p:sp>
          <p:nvSpPr>
            <p:cNvPr id="17" name="TextBox 17"/>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flipH="1">
            <a:off x="14976694" y="1028700"/>
            <a:ext cx="1485650" cy="1443070"/>
          </a:xfrm>
          <a:custGeom>
            <a:avLst/>
            <a:gdLst/>
            <a:ahLst/>
            <a:cxnLst/>
            <a:rect l="l" t="t" r="r" b="b"/>
            <a:pathLst>
              <a:path w="1485650" h="1443070">
                <a:moveTo>
                  <a:pt x="1485650" y="0"/>
                </a:moveTo>
                <a:lnTo>
                  <a:pt x="0" y="0"/>
                </a:lnTo>
                <a:lnTo>
                  <a:pt x="0" y="1443070"/>
                </a:lnTo>
                <a:lnTo>
                  <a:pt x="1485650" y="1443070"/>
                </a:lnTo>
                <a:lnTo>
                  <a:pt x="1485650" y="0"/>
                </a:lnTo>
                <a:close/>
              </a:path>
            </a:pathLst>
          </a:custGeom>
          <a:blipFill>
            <a:blip r:embed="rId10">
              <a:extLst>
                <a:ext uri="{96DAC541-7B7A-43D3-8B79-37D633B846F1}">
                  <asvg:svgBlip xmlns:asvg="http://schemas.microsoft.com/office/drawing/2016/SVG/main" r:embed="rId11"/>
                </a:ext>
              </a:extLst>
            </a:blip>
            <a:stretch>
              <a:fillRect r="-94267"/>
            </a:stretch>
          </a:blipFill>
          <a:ln cap="sq">
            <a:noFill/>
            <a:prstDash val="solid"/>
            <a:miter/>
          </a:ln>
        </p:spPr>
      </p:sp>
      <p:sp>
        <p:nvSpPr>
          <p:cNvPr id="19" name="Freeform 19"/>
          <p:cNvSpPr/>
          <p:nvPr/>
        </p:nvSpPr>
        <p:spPr>
          <a:xfrm flipH="1">
            <a:off x="14976694" y="4326497"/>
            <a:ext cx="1485650" cy="1443070"/>
          </a:xfrm>
          <a:custGeom>
            <a:avLst/>
            <a:gdLst/>
            <a:ahLst/>
            <a:cxnLst/>
            <a:rect l="l" t="t" r="r" b="b"/>
            <a:pathLst>
              <a:path w="1485650" h="1443070">
                <a:moveTo>
                  <a:pt x="1485650" y="0"/>
                </a:moveTo>
                <a:lnTo>
                  <a:pt x="0" y="0"/>
                </a:lnTo>
                <a:lnTo>
                  <a:pt x="0" y="1443069"/>
                </a:lnTo>
                <a:lnTo>
                  <a:pt x="1485650" y="1443069"/>
                </a:lnTo>
                <a:lnTo>
                  <a:pt x="1485650" y="0"/>
                </a:lnTo>
                <a:close/>
              </a:path>
            </a:pathLst>
          </a:custGeom>
          <a:blipFill>
            <a:blip r:embed="rId12">
              <a:extLst>
                <a:ext uri="{96DAC541-7B7A-43D3-8B79-37D633B846F1}">
                  <asvg:svgBlip xmlns:asvg="http://schemas.microsoft.com/office/drawing/2016/SVG/main" r:embed="rId13"/>
                </a:ext>
              </a:extLst>
            </a:blip>
            <a:stretch>
              <a:fillRect r="-94267"/>
            </a:stretch>
          </a:blipFill>
          <a:ln cap="sq">
            <a:noFill/>
            <a:prstDash val="solid"/>
            <a:miter/>
          </a:ln>
        </p:spPr>
      </p:sp>
      <p:grpSp>
        <p:nvGrpSpPr>
          <p:cNvPr id="20" name="Group 20"/>
          <p:cNvGrpSpPr/>
          <p:nvPr/>
        </p:nvGrpSpPr>
        <p:grpSpPr>
          <a:xfrm>
            <a:off x="11974391" y="1515371"/>
            <a:ext cx="3010892" cy="956399"/>
            <a:chOff x="0" y="0"/>
            <a:chExt cx="879480" cy="279364"/>
          </a:xfrm>
        </p:grpSpPr>
        <p:sp>
          <p:nvSpPr>
            <p:cNvPr id="21" name="Freeform 21"/>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2BC5CD"/>
            </a:solidFill>
          </p:spPr>
        </p:sp>
        <p:sp>
          <p:nvSpPr>
            <p:cNvPr id="22" name="TextBox 22"/>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1974391" y="4813168"/>
            <a:ext cx="3010892" cy="956399"/>
            <a:chOff x="0" y="0"/>
            <a:chExt cx="879480" cy="279364"/>
          </a:xfrm>
        </p:grpSpPr>
        <p:sp>
          <p:nvSpPr>
            <p:cNvPr id="24" name="Freeform 24"/>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519D39"/>
            </a:solidFill>
          </p:spPr>
        </p:sp>
        <p:sp>
          <p:nvSpPr>
            <p:cNvPr id="25" name="TextBox 25"/>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4348761" y="1308214"/>
            <a:ext cx="740890" cy="763804"/>
          </a:xfrm>
          <a:custGeom>
            <a:avLst/>
            <a:gdLst/>
            <a:ahLst/>
            <a:cxnLst/>
            <a:rect l="l" t="t" r="r" b="b"/>
            <a:pathLst>
              <a:path w="740890" h="763804">
                <a:moveTo>
                  <a:pt x="0" y="0"/>
                </a:moveTo>
                <a:lnTo>
                  <a:pt x="740890" y="0"/>
                </a:lnTo>
                <a:lnTo>
                  <a:pt x="740890" y="763805"/>
                </a:lnTo>
                <a:lnTo>
                  <a:pt x="0" y="763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9841023" y="1299445"/>
            <a:ext cx="637189" cy="739842"/>
          </a:xfrm>
          <a:custGeom>
            <a:avLst/>
            <a:gdLst/>
            <a:ahLst/>
            <a:cxnLst/>
            <a:rect l="l" t="t" r="r" b="b"/>
            <a:pathLst>
              <a:path w="637189" h="739842">
                <a:moveTo>
                  <a:pt x="0" y="0"/>
                </a:moveTo>
                <a:lnTo>
                  <a:pt x="637189" y="0"/>
                </a:lnTo>
                <a:lnTo>
                  <a:pt x="637189" y="739843"/>
                </a:lnTo>
                <a:lnTo>
                  <a:pt x="0" y="73984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28" name="Freeform 28"/>
          <p:cNvSpPr/>
          <p:nvPr/>
        </p:nvSpPr>
        <p:spPr>
          <a:xfrm>
            <a:off x="15500581" y="1250227"/>
            <a:ext cx="643052" cy="821792"/>
          </a:xfrm>
          <a:custGeom>
            <a:avLst/>
            <a:gdLst/>
            <a:ahLst/>
            <a:cxnLst/>
            <a:rect l="l" t="t" r="r" b="b"/>
            <a:pathLst>
              <a:path w="643052" h="821792">
                <a:moveTo>
                  <a:pt x="0" y="0"/>
                </a:moveTo>
                <a:lnTo>
                  <a:pt x="643053" y="0"/>
                </a:lnTo>
                <a:lnTo>
                  <a:pt x="643053" y="821792"/>
                </a:lnTo>
                <a:lnTo>
                  <a:pt x="0" y="821792"/>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29" name="Freeform 29"/>
          <p:cNvSpPr/>
          <p:nvPr/>
        </p:nvSpPr>
        <p:spPr>
          <a:xfrm>
            <a:off x="9925086" y="4613990"/>
            <a:ext cx="684389" cy="724221"/>
          </a:xfrm>
          <a:custGeom>
            <a:avLst/>
            <a:gdLst/>
            <a:ahLst/>
            <a:cxnLst/>
            <a:rect l="l" t="t" r="r" b="b"/>
            <a:pathLst>
              <a:path w="684389" h="724221">
                <a:moveTo>
                  <a:pt x="0" y="0"/>
                </a:moveTo>
                <a:lnTo>
                  <a:pt x="684389" y="0"/>
                </a:lnTo>
                <a:lnTo>
                  <a:pt x="684389" y="724221"/>
                </a:lnTo>
                <a:lnTo>
                  <a:pt x="0" y="72422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30" name="Freeform 30"/>
          <p:cNvSpPr/>
          <p:nvPr/>
        </p:nvSpPr>
        <p:spPr>
          <a:xfrm>
            <a:off x="15474817" y="4590568"/>
            <a:ext cx="838461" cy="724221"/>
          </a:xfrm>
          <a:custGeom>
            <a:avLst/>
            <a:gdLst/>
            <a:ahLst/>
            <a:cxnLst/>
            <a:rect l="l" t="t" r="r" b="b"/>
            <a:pathLst>
              <a:path w="838461" h="724221">
                <a:moveTo>
                  <a:pt x="0" y="0"/>
                </a:moveTo>
                <a:lnTo>
                  <a:pt x="838461" y="0"/>
                </a:lnTo>
                <a:lnTo>
                  <a:pt x="838461" y="724221"/>
                </a:lnTo>
                <a:lnTo>
                  <a:pt x="0" y="72422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31" name="Freeform 31"/>
          <p:cNvSpPr/>
          <p:nvPr/>
        </p:nvSpPr>
        <p:spPr>
          <a:xfrm>
            <a:off x="4348761" y="4687007"/>
            <a:ext cx="775244" cy="651205"/>
          </a:xfrm>
          <a:custGeom>
            <a:avLst/>
            <a:gdLst/>
            <a:ahLst/>
            <a:cxnLst/>
            <a:rect l="l" t="t" r="r" b="b"/>
            <a:pathLst>
              <a:path w="775244" h="651205">
                <a:moveTo>
                  <a:pt x="0" y="0"/>
                </a:moveTo>
                <a:lnTo>
                  <a:pt x="775243" y="0"/>
                </a:lnTo>
                <a:lnTo>
                  <a:pt x="775243" y="651204"/>
                </a:lnTo>
                <a:lnTo>
                  <a:pt x="0" y="651204"/>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32" name="TextBox 32"/>
          <p:cNvSpPr txBox="1"/>
          <p:nvPr/>
        </p:nvSpPr>
        <p:spPr>
          <a:xfrm>
            <a:off x="1114095" y="1794010"/>
            <a:ext cx="2880666" cy="361021"/>
          </a:xfrm>
          <a:prstGeom prst="rect">
            <a:avLst/>
          </a:prstGeom>
        </p:spPr>
        <p:txBody>
          <a:bodyPr lIns="0" tIns="0" rIns="0" bIns="0" rtlCol="0" anchor="t">
            <a:spAutoFit/>
          </a:bodyPr>
          <a:lstStyle/>
          <a:p>
            <a:pPr algn="l">
              <a:lnSpc>
                <a:spcPts val="3029"/>
              </a:lnSpc>
            </a:pPr>
            <a:r>
              <a:rPr lang="en-US" sz="2163" b="1">
                <a:solidFill>
                  <a:srgbClr val="FFFFFF"/>
                </a:solidFill>
                <a:latin typeface="Canva Sans Bold"/>
                <a:ea typeface="Canva Sans Bold"/>
                <a:cs typeface="Canva Sans Bold"/>
                <a:sym typeface="Canva Sans Bold"/>
              </a:rPr>
              <a:t>Data Collection</a:t>
            </a:r>
          </a:p>
        </p:txBody>
      </p:sp>
      <p:sp>
        <p:nvSpPr>
          <p:cNvPr id="33" name="TextBox 33"/>
          <p:cNvSpPr txBox="1"/>
          <p:nvPr/>
        </p:nvSpPr>
        <p:spPr>
          <a:xfrm>
            <a:off x="1114095" y="5091807"/>
            <a:ext cx="2955403" cy="361021"/>
          </a:xfrm>
          <a:prstGeom prst="rect">
            <a:avLst/>
          </a:prstGeom>
        </p:spPr>
        <p:txBody>
          <a:bodyPr lIns="0" tIns="0" rIns="0" bIns="0" rtlCol="0" anchor="t">
            <a:spAutoFit/>
          </a:bodyPr>
          <a:lstStyle/>
          <a:p>
            <a:pPr algn="l">
              <a:lnSpc>
                <a:spcPts val="3029"/>
              </a:lnSpc>
            </a:pPr>
            <a:r>
              <a:rPr lang="en-US" sz="2163" b="1">
                <a:solidFill>
                  <a:srgbClr val="FFFFFF"/>
                </a:solidFill>
                <a:latin typeface="Canva Sans Bold"/>
                <a:ea typeface="Canva Sans Bold"/>
                <a:cs typeface="Canva Sans Bold"/>
                <a:sym typeface="Canva Sans Bold"/>
              </a:rPr>
              <a:t>Feature Engineering</a:t>
            </a:r>
          </a:p>
        </p:txBody>
      </p:sp>
      <p:sp>
        <p:nvSpPr>
          <p:cNvPr id="34" name="TextBox 34"/>
          <p:cNvSpPr txBox="1"/>
          <p:nvPr/>
        </p:nvSpPr>
        <p:spPr>
          <a:xfrm>
            <a:off x="6655575" y="1768805"/>
            <a:ext cx="2182422" cy="350890"/>
          </a:xfrm>
          <a:prstGeom prst="rect">
            <a:avLst/>
          </a:prstGeom>
        </p:spPr>
        <p:txBody>
          <a:bodyPr lIns="0" tIns="0" rIns="0" bIns="0" rtlCol="0" anchor="t">
            <a:spAutoFit/>
          </a:bodyPr>
          <a:lstStyle/>
          <a:p>
            <a:pPr algn="l">
              <a:lnSpc>
                <a:spcPts val="2934"/>
              </a:lnSpc>
            </a:pPr>
            <a:r>
              <a:rPr lang="en-US" sz="2096" b="1">
                <a:solidFill>
                  <a:srgbClr val="FFFFFF"/>
                </a:solidFill>
                <a:latin typeface="Canva Sans Bold"/>
                <a:ea typeface="Canva Sans Bold"/>
                <a:cs typeface="Canva Sans Bold"/>
                <a:sym typeface="Canva Sans Bold"/>
              </a:rPr>
              <a:t> Preprocessing</a:t>
            </a:r>
          </a:p>
        </p:txBody>
      </p:sp>
      <p:sp>
        <p:nvSpPr>
          <p:cNvPr id="35" name="TextBox 35"/>
          <p:cNvSpPr txBox="1"/>
          <p:nvPr/>
        </p:nvSpPr>
        <p:spPr>
          <a:xfrm>
            <a:off x="6663028" y="4938001"/>
            <a:ext cx="3262058" cy="738906"/>
          </a:xfrm>
          <a:prstGeom prst="rect">
            <a:avLst/>
          </a:prstGeom>
        </p:spPr>
        <p:txBody>
          <a:bodyPr lIns="0" tIns="0" rIns="0" bIns="0" rtlCol="0" anchor="t">
            <a:spAutoFit/>
          </a:bodyPr>
          <a:lstStyle/>
          <a:p>
            <a:pPr algn="l">
              <a:lnSpc>
                <a:spcPts val="3029"/>
              </a:lnSpc>
            </a:pPr>
            <a:r>
              <a:rPr lang="en-US" sz="2163" b="1">
                <a:solidFill>
                  <a:srgbClr val="FFFFFF"/>
                </a:solidFill>
                <a:latin typeface="Canva Sans Bold"/>
                <a:ea typeface="Canva Sans Bold"/>
                <a:cs typeface="Canva Sans Bold"/>
                <a:sym typeface="Canva Sans Bold"/>
              </a:rPr>
              <a:t>Model Selection &amp; Training</a:t>
            </a:r>
          </a:p>
        </p:txBody>
      </p:sp>
      <p:sp>
        <p:nvSpPr>
          <p:cNvPr id="36" name="TextBox 36"/>
          <p:cNvSpPr txBox="1"/>
          <p:nvPr/>
        </p:nvSpPr>
        <p:spPr>
          <a:xfrm>
            <a:off x="876524" y="2606044"/>
            <a:ext cx="4280836" cy="1092834"/>
          </a:xfrm>
          <a:prstGeom prst="rect">
            <a:avLst/>
          </a:prstGeom>
        </p:spPr>
        <p:txBody>
          <a:bodyPr lIns="0" tIns="0" rIns="0" bIns="0" rtlCol="0" anchor="t">
            <a:spAutoFit/>
          </a:bodyPr>
          <a:lstStyle/>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Loaded financial transaction data from .csv file containing time-step, transaction type, amount, balance, and fraud labels.</a:t>
            </a:r>
          </a:p>
        </p:txBody>
      </p:sp>
      <p:sp>
        <p:nvSpPr>
          <p:cNvPr id="37" name="TextBox 37"/>
          <p:cNvSpPr txBox="1"/>
          <p:nvPr/>
        </p:nvSpPr>
        <p:spPr>
          <a:xfrm>
            <a:off x="876524" y="5548077"/>
            <a:ext cx="3850938" cy="1921509"/>
          </a:xfrm>
          <a:prstGeom prst="rect">
            <a:avLst/>
          </a:prstGeom>
        </p:spPr>
        <p:txBody>
          <a:bodyPr lIns="0" tIns="0" rIns="0" bIns="0" rtlCol="0" anchor="t">
            <a:spAutoFit/>
          </a:bodyPr>
          <a:lstStyle/>
          <a:p>
            <a:pPr algn="l">
              <a:lnSpc>
                <a:spcPts val="2240"/>
              </a:lnSpc>
            </a:pPr>
            <a:endParaRP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Created new features like transaction difference, balance difference, etc.</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Removed outliers and ensured data quality to improve model learning.</a:t>
            </a:r>
          </a:p>
          <a:p>
            <a:pPr algn="l">
              <a:lnSpc>
                <a:spcPts val="2240"/>
              </a:lnSpc>
            </a:pPr>
            <a:endParaRPr lang="en-US" sz="1600">
              <a:solidFill>
                <a:srgbClr val="FFFFFF"/>
              </a:solidFill>
              <a:latin typeface="Canva Sans"/>
              <a:ea typeface="Canva Sans"/>
              <a:cs typeface="Canva Sans"/>
              <a:sym typeface="Canva Sans"/>
            </a:endParaRPr>
          </a:p>
        </p:txBody>
      </p:sp>
      <p:sp>
        <p:nvSpPr>
          <p:cNvPr id="38" name="TextBox 38"/>
          <p:cNvSpPr txBox="1"/>
          <p:nvPr/>
        </p:nvSpPr>
        <p:spPr>
          <a:xfrm>
            <a:off x="6502843" y="2723836"/>
            <a:ext cx="4269769" cy="1645284"/>
          </a:xfrm>
          <a:prstGeom prst="rect">
            <a:avLst/>
          </a:prstGeom>
        </p:spPr>
        <p:txBody>
          <a:bodyPr lIns="0" tIns="0" rIns="0" bIns="0" rtlCol="0" anchor="t">
            <a:spAutoFit/>
          </a:bodyPr>
          <a:lstStyle/>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Handled missing values and removed irrelevant columns.</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Converted categorical variables (like type) into numerical values using encoding.</a:t>
            </a:r>
          </a:p>
          <a:p>
            <a:pPr algn="l">
              <a:lnSpc>
                <a:spcPts val="2240"/>
              </a:lnSpc>
            </a:pPr>
            <a:endParaRPr lang="en-US" sz="1600">
              <a:solidFill>
                <a:srgbClr val="FFFFFF"/>
              </a:solidFill>
              <a:latin typeface="Canva Sans"/>
              <a:ea typeface="Canva Sans"/>
              <a:cs typeface="Canva Sans"/>
              <a:sym typeface="Canva Sans"/>
            </a:endParaRPr>
          </a:p>
        </p:txBody>
      </p:sp>
      <p:sp>
        <p:nvSpPr>
          <p:cNvPr id="39" name="TextBox 39"/>
          <p:cNvSpPr txBox="1"/>
          <p:nvPr/>
        </p:nvSpPr>
        <p:spPr>
          <a:xfrm>
            <a:off x="6425457" y="5898380"/>
            <a:ext cx="4578306" cy="1895474"/>
          </a:xfrm>
          <a:prstGeom prst="rect">
            <a:avLst/>
          </a:prstGeom>
        </p:spPr>
        <p:txBody>
          <a:bodyPr lIns="0" tIns="0" rIns="0" bIns="0" rtlCol="0" anchor="t">
            <a:spAutoFit/>
          </a:bodyPr>
          <a:lstStyle/>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Chose machine learning models like Logistic Regression, Random Forest, XGboost.</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Trained models using training data split and applied techniques like cross-validation.</a:t>
            </a:r>
          </a:p>
          <a:p>
            <a:pPr algn="l">
              <a:lnSpc>
                <a:spcPts val="1960"/>
              </a:lnSpc>
            </a:pPr>
            <a:endParaRPr lang="en-US" sz="1600">
              <a:solidFill>
                <a:srgbClr val="FFFFFF"/>
              </a:solidFill>
              <a:latin typeface="Canva Sans"/>
              <a:ea typeface="Canva Sans"/>
              <a:cs typeface="Canva Sans"/>
              <a:sym typeface="Canva Sans"/>
            </a:endParaRPr>
          </a:p>
        </p:txBody>
      </p:sp>
      <p:sp>
        <p:nvSpPr>
          <p:cNvPr id="40" name="TextBox 40"/>
          <p:cNvSpPr txBox="1"/>
          <p:nvPr/>
        </p:nvSpPr>
        <p:spPr>
          <a:xfrm>
            <a:off x="12211962" y="1605067"/>
            <a:ext cx="3015223" cy="738906"/>
          </a:xfrm>
          <a:prstGeom prst="rect">
            <a:avLst/>
          </a:prstGeom>
        </p:spPr>
        <p:txBody>
          <a:bodyPr lIns="0" tIns="0" rIns="0" bIns="0" rtlCol="0" anchor="t">
            <a:spAutoFit/>
          </a:bodyPr>
          <a:lstStyle/>
          <a:p>
            <a:pPr algn="l">
              <a:lnSpc>
                <a:spcPts val="3029"/>
              </a:lnSpc>
            </a:pPr>
            <a:r>
              <a:rPr lang="en-US" sz="2163" b="1">
                <a:solidFill>
                  <a:srgbClr val="FFFFFF"/>
                </a:solidFill>
                <a:latin typeface="Canva Sans Bold"/>
                <a:ea typeface="Canva Sans Bold"/>
                <a:cs typeface="Canva Sans Bold"/>
                <a:sym typeface="Canva Sans Bold"/>
              </a:rPr>
              <a:t>Exploratory Data Analysis (EDA)</a:t>
            </a:r>
          </a:p>
        </p:txBody>
      </p:sp>
      <p:sp>
        <p:nvSpPr>
          <p:cNvPr id="41" name="TextBox 41"/>
          <p:cNvSpPr txBox="1"/>
          <p:nvPr/>
        </p:nvSpPr>
        <p:spPr>
          <a:xfrm>
            <a:off x="12211962" y="5091807"/>
            <a:ext cx="3015223" cy="361021"/>
          </a:xfrm>
          <a:prstGeom prst="rect">
            <a:avLst/>
          </a:prstGeom>
        </p:spPr>
        <p:txBody>
          <a:bodyPr lIns="0" tIns="0" rIns="0" bIns="0" rtlCol="0" anchor="t">
            <a:spAutoFit/>
          </a:bodyPr>
          <a:lstStyle/>
          <a:p>
            <a:pPr algn="l">
              <a:lnSpc>
                <a:spcPts val="3029"/>
              </a:lnSpc>
            </a:pPr>
            <a:r>
              <a:rPr lang="en-US" sz="2163" b="1">
                <a:solidFill>
                  <a:srgbClr val="FFFFFF"/>
                </a:solidFill>
                <a:latin typeface="Canva Sans Bold"/>
                <a:ea typeface="Canva Sans Bold"/>
                <a:cs typeface="Canva Sans Bold"/>
                <a:sym typeface="Canva Sans Bold"/>
              </a:rPr>
              <a:t>Model Evaluation</a:t>
            </a:r>
          </a:p>
        </p:txBody>
      </p:sp>
      <p:sp>
        <p:nvSpPr>
          <p:cNvPr id="42" name="TextBox 42"/>
          <p:cNvSpPr txBox="1"/>
          <p:nvPr/>
        </p:nvSpPr>
        <p:spPr>
          <a:xfrm>
            <a:off x="6425457" y="-104775"/>
            <a:ext cx="4500920" cy="1009652"/>
          </a:xfrm>
          <a:prstGeom prst="rect">
            <a:avLst/>
          </a:prstGeom>
        </p:spPr>
        <p:txBody>
          <a:bodyPr lIns="0" tIns="0" rIns="0" bIns="0" rtlCol="0" anchor="t">
            <a:spAutoFit/>
          </a:bodyPr>
          <a:lstStyle/>
          <a:p>
            <a:pPr algn="ctr">
              <a:lnSpc>
                <a:spcPts val="8399"/>
              </a:lnSpc>
            </a:pPr>
            <a:r>
              <a:rPr lang="en-US" sz="5999" b="1">
                <a:solidFill>
                  <a:srgbClr val="FFFFFF"/>
                </a:solidFill>
                <a:latin typeface="Canva Sans Bold"/>
                <a:ea typeface="Canva Sans Bold"/>
                <a:cs typeface="Canva Sans Bold"/>
                <a:sym typeface="Canva Sans Bold"/>
              </a:rPr>
              <a:t>WORKFLOW</a:t>
            </a:r>
          </a:p>
        </p:txBody>
      </p:sp>
      <p:sp>
        <p:nvSpPr>
          <p:cNvPr id="43" name="TextBox 43"/>
          <p:cNvSpPr txBox="1"/>
          <p:nvPr/>
        </p:nvSpPr>
        <p:spPr>
          <a:xfrm>
            <a:off x="11974391" y="2723836"/>
            <a:ext cx="4977434" cy="1921509"/>
          </a:xfrm>
          <a:prstGeom prst="rect">
            <a:avLst/>
          </a:prstGeom>
        </p:spPr>
        <p:txBody>
          <a:bodyPr lIns="0" tIns="0" rIns="0" bIns="0" rtlCol="0" anchor="t">
            <a:spAutoFit/>
          </a:bodyPr>
          <a:lstStyle/>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Visualized transaction trends, types, and fraud distribution.</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Identified imbalance in fraud vs. normal transactions.</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Analyzed relationships between features such as amount and old balance.</a:t>
            </a:r>
          </a:p>
          <a:p>
            <a:pPr algn="l">
              <a:lnSpc>
                <a:spcPts val="2240"/>
              </a:lnSpc>
            </a:pPr>
            <a:endParaRPr lang="en-US" sz="1600">
              <a:solidFill>
                <a:srgbClr val="FFFFFF"/>
              </a:solidFill>
              <a:latin typeface="Canva Sans"/>
              <a:ea typeface="Canva Sans"/>
              <a:cs typeface="Canva Sans"/>
              <a:sym typeface="Canva Sans"/>
            </a:endParaRPr>
          </a:p>
        </p:txBody>
      </p:sp>
      <p:sp>
        <p:nvSpPr>
          <p:cNvPr id="44" name="TextBox 44"/>
          <p:cNvSpPr txBox="1"/>
          <p:nvPr/>
        </p:nvSpPr>
        <p:spPr>
          <a:xfrm>
            <a:off x="11974391" y="6022205"/>
            <a:ext cx="4487953" cy="1369059"/>
          </a:xfrm>
          <a:prstGeom prst="rect">
            <a:avLst/>
          </a:prstGeom>
        </p:spPr>
        <p:txBody>
          <a:bodyPr lIns="0" tIns="0" rIns="0" bIns="0" rtlCol="0" anchor="t">
            <a:spAutoFit/>
          </a:bodyPr>
          <a:lstStyle/>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Evaluated models using Accuracy, Precision, Recall, and ROC-AUC score.</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Visualized confusion matrix and ROC curves to compare model performance.</a:t>
            </a:r>
          </a:p>
          <a:p>
            <a:pPr algn="l">
              <a:lnSpc>
                <a:spcPts val="2240"/>
              </a:lnSpc>
            </a:pPr>
            <a:endParaRPr lang="en-US" sz="1600">
              <a:solidFill>
                <a:srgbClr val="FFFFFF"/>
              </a:solidFill>
              <a:latin typeface="Canva Sans"/>
              <a:ea typeface="Canva Sans"/>
              <a:cs typeface="Canva Sans"/>
              <a:sym typeface="Canva Sans"/>
            </a:endParaRPr>
          </a:p>
        </p:txBody>
      </p:sp>
      <p:sp>
        <p:nvSpPr>
          <p:cNvPr id="45" name="Freeform 45"/>
          <p:cNvSpPr/>
          <p:nvPr/>
        </p:nvSpPr>
        <p:spPr>
          <a:xfrm flipH="1">
            <a:off x="3878827" y="7391265"/>
            <a:ext cx="1485650" cy="1443070"/>
          </a:xfrm>
          <a:custGeom>
            <a:avLst/>
            <a:gdLst/>
            <a:ahLst/>
            <a:cxnLst/>
            <a:rect l="l" t="t" r="r" b="b"/>
            <a:pathLst>
              <a:path w="1485650" h="1443070">
                <a:moveTo>
                  <a:pt x="1485650" y="0"/>
                </a:moveTo>
                <a:lnTo>
                  <a:pt x="0" y="0"/>
                </a:lnTo>
                <a:lnTo>
                  <a:pt x="0" y="1443070"/>
                </a:lnTo>
                <a:lnTo>
                  <a:pt x="1485650" y="1443070"/>
                </a:lnTo>
                <a:lnTo>
                  <a:pt x="1485650" y="0"/>
                </a:lnTo>
                <a:close/>
              </a:path>
            </a:pathLst>
          </a:custGeom>
          <a:blipFill>
            <a:blip r:embed="rId12">
              <a:extLst>
                <a:ext uri="{96DAC541-7B7A-43D3-8B79-37D633B846F1}">
                  <asvg:svgBlip xmlns:asvg="http://schemas.microsoft.com/office/drawing/2016/SVG/main" r:embed="rId13"/>
                </a:ext>
              </a:extLst>
            </a:blip>
            <a:stretch>
              <a:fillRect r="-94267"/>
            </a:stretch>
          </a:blipFill>
          <a:ln cap="sq">
            <a:noFill/>
            <a:prstDash val="solid"/>
            <a:miter/>
          </a:ln>
        </p:spPr>
      </p:sp>
      <p:grpSp>
        <p:nvGrpSpPr>
          <p:cNvPr id="46" name="Group 46"/>
          <p:cNvGrpSpPr/>
          <p:nvPr/>
        </p:nvGrpSpPr>
        <p:grpSpPr>
          <a:xfrm>
            <a:off x="876524" y="7877936"/>
            <a:ext cx="3010892" cy="956399"/>
            <a:chOff x="0" y="0"/>
            <a:chExt cx="879480" cy="279364"/>
          </a:xfrm>
        </p:grpSpPr>
        <p:sp>
          <p:nvSpPr>
            <p:cNvPr id="47" name="Freeform 47"/>
            <p:cNvSpPr/>
            <p:nvPr/>
          </p:nvSpPr>
          <p:spPr>
            <a:xfrm>
              <a:off x="0" y="0"/>
              <a:ext cx="879480" cy="279364"/>
            </a:xfrm>
            <a:custGeom>
              <a:avLst/>
              <a:gdLst/>
              <a:ahLst/>
              <a:cxnLst/>
              <a:rect l="l" t="t" r="r" b="b"/>
              <a:pathLst>
                <a:path w="879480" h="279364">
                  <a:moveTo>
                    <a:pt x="0" y="0"/>
                  </a:moveTo>
                  <a:lnTo>
                    <a:pt x="879480" y="0"/>
                  </a:lnTo>
                  <a:lnTo>
                    <a:pt x="879480" y="279364"/>
                  </a:lnTo>
                  <a:lnTo>
                    <a:pt x="0" y="279364"/>
                  </a:lnTo>
                  <a:close/>
                </a:path>
              </a:pathLst>
            </a:custGeom>
            <a:solidFill>
              <a:srgbClr val="519D39"/>
            </a:solidFill>
          </p:spPr>
        </p:sp>
        <p:sp>
          <p:nvSpPr>
            <p:cNvPr id="48" name="TextBox 48"/>
            <p:cNvSpPr txBox="1"/>
            <p:nvPr/>
          </p:nvSpPr>
          <p:spPr>
            <a:xfrm>
              <a:off x="0" y="-38100"/>
              <a:ext cx="879480" cy="317464"/>
            </a:xfrm>
            <a:prstGeom prst="rect">
              <a:avLst/>
            </a:prstGeom>
          </p:spPr>
          <p:txBody>
            <a:bodyPr lIns="50800" tIns="50800" rIns="50800" bIns="50800" rtlCol="0" anchor="ctr"/>
            <a:lstStyle/>
            <a:p>
              <a:pPr algn="ctr">
                <a:lnSpc>
                  <a:spcPts val="3359"/>
                </a:lnSpc>
              </a:pPr>
              <a:endParaRPr/>
            </a:p>
          </p:txBody>
        </p:sp>
      </p:grpSp>
      <p:sp>
        <p:nvSpPr>
          <p:cNvPr id="49" name="Freeform 49"/>
          <p:cNvSpPr/>
          <p:nvPr/>
        </p:nvSpPr>
        <p:spPr>
          <a:xfrm>
            <a:off x="4376949" y="7655336"/>
            <a:ext cx="838461" cy="724221"/>
          </a:xfrm>
          <a:custGeom>
            <a:avLst/>
            <a:gdLst/>
            <a:ahLst/>
            <a:cxnLst/>
            <a:rect l="l" t="t" r="r" b="b"/>
            <a:pathLst>
              <a:path w="838461" h="724221">
                <a:moveTo>
                  <a:pt x="0" y="0"/>
                </a:moveTo>
                <a:lnTo>
                  <a:pt x="838462" y="0"/>
                </a:lnTo>
                <a:lnTo>
                  <a:pt x="838462" y="724221"/>
                </a:lnTo>
                <a:lnTo>
                  <a:pt x="0" y="72422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50" name="TextBox 50"/>
          <p:cNvSpPr txBox="1"/>
          <p:nvPr/>
        </p:nvSpPr>
        <p:spPr>
          <a:xfrm>
            <a:off x="1114095" y="8156575"/>
            <a:ext cx="3015223" cy="361021"/>
          </a:xfrm>
          <a:prstGeom prst="rect">
            <a:avLst/>
          </a:prstGeom>
        </p:spPr>
        <p:txBody>
          <a:bodyPr lIns="0" tIns="0" rIns="0" bIns="0" rtlCol="0" anchor="t">
            <a:spAutoFit/>
          </a:bodyPr>
          <a:lstStyle/>
          <a:p>
            <a:pPr algn="l">
              <a:lnSpc>
                <a:spcPts val="3029"/>
              </a:lnSpc>
            </a:pPr>
            <a:r>
              <a:rPr lang="en-US" sz="2163" b="1">
                <a:solidFill>
                  <a:srgbClr val="FFFFFF"/>
                </a:solidFill>
                <a:latin typeface="Canva Sans Bold"/>
                <a:ea typeface="Canva Sans Bold"/>
                <a:cs typeface="Canva Sans Bold"/>
                <a:sym typeface="Canva Sans Bold"/>
              </a:rPr>
              <a:t>Deployment</a:t>
            </a:r>
          </a:p>
        </p:txBody>
      </p:sp>
      <p:sp>
        <p:nvSpPr>
          <p:cNvPr id="51" name="TextBox 51"/>
          <p:cNvSpPr txBox="1"/>
          <p:nvPr/>
        </p:nvSpPr>
        <p:spPr>
          <a:xfrm>
            <a:off x="876524" y="8967685"/>
            <a:ext cx="3697815" cy="1645284"/>
          </a:xfrm>
          <a:prstGeom prst="rect">
            <a:avLst/>
          </a:prstGeom>
        </p:spPr>
        <p:txBody>
          <a:bodyPr lIns="0" tIns="0" rIns="0" bIns="0" rtlCol="0" anchor="t">
            <a:spAutoFit/>
          </a:bodyPr>
          <a:lstStyle/>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Selected the best-performing model and prepared it for deployment.</a:t>
            </a:r>
          </a:p>
          <a:p>
            <a:pPr marL="345444" lvl="1" indent="-172722" algn="l">
              <a:lnSpc>
                <a:spcPts val="2240"/>
              </a:lnSpc>
              <a:buFont typeface="Arial"/>
              <a:buChar char="•"/>
            </a:pPr>
            <a:r>
              <a:rPr lang="en-US" sz="1600">
                <a:solidFill>
                  <a:srgbClr val="FFFFFF"/>
                </a:solidFill>
                <a:latin typeface="Canva Sans"/>
                <a:ea typeface="Canva Sans"/>
                <a:cs typeface="Canva Sans"/>
                <a:sym typeface="Canva Sans"/>
              </a:rPr>
              <a:t>Deployed it on streamlit</a:t>
            </a:r>
          </a:p>
          <a:p>
            <a:pPr algn="l">
              <a:lnSpc>
                <a:spcPts val="2240"/>
              </a:lnSpc>
            </a:pPr>
            <a:endParaRPr lang="en-US" sz="1600">
              <a:solidFill>
                <a:srgbClr val="FFFFFF"/>
              </a:solidFill>
              <a:latin typeface="Canva Sans"/>
              <a:ea typeface="Canva Sans"/>
              <a:cs typeface="Canva Sans"/>
              <a:sym typeface="Canva Sans"/>
            </a:endParaRPr>
          </a:p>
          <a:p>
            <a:pPr algn="l">
              <a:lnSpc>
                <a:spcPts val="2240"/>
              </a:lnSpc>
            </a:pPr>
            <a:endParaRPr lang="en-US" sz="1600">
              <a:solidFill>
                <a:srgbClr val="FFFFFF"/>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14664">
                <a:alpha val="100000"/>
              </a:srgbClr>
            </a:gs>
            <a:gs pos="100000">
              <a:srgbClr val="07144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964774" y="-1481936"/>
            <a:ext cx="13250872" cy="13250872"/>
          </a:xfrm>
          <a:custGeom>
            <a:avLst/>
            <a:gdLst/>
            <a:ahLst/>
            <a:cxnLst/>
            <a:rect l="l" t="t" r="r" b="b"/>
            <a:pathLst>
              <a:path w="13250872" h="13250872">
                <a:moveTo>
                  <a:pt x="0" y="0"/>
                </a:moveTo>
                <a:lnTo>
                  <a:pt x="13250872" y="0"/>
                </a:lnTo>
                <a:lnTo>
                  <a:pt x="13250872" y="13250872"/>
                </a:lnTo>
                <a:lnTo>
                  <a:pt x="0" y="13250872"/>
                </a:lnTo>
                <a:lnTo>
                  <a:pt x="0" y="0"/>
                </a:lnTo>
                <a:close/>
              </a:path>
            </a:pathLst>
          </a:custGeom>
          <a:blipFill>
            <a:blip r:embed="rId2">
              <a:alphaModFix amt="37000"/>
            </a:blip>
            <a:stretch>
              <a:fillRect/>
            </a:stretch>
          </a:blipFill>
        </p:spPr>
      </p:sp>
      <p:sp>
        <p:nvSpPr>
          <p:cNvPr id="3" name="Freeform 3"/>
          <p:cNvSpPr/>
          <p:nvPr/>
        </p:nvSpPr>
        <p:spPr>
          <a:xfrm>
            <a:off x="13510985" y="2260626"/>
            <a:ext cx="4611446" cy="4305938"/>
          </a:xfrm>
          <a:custGeom>
            <a:avLst/>
            <a:gdLst/>
            <a:ahLst/>
            <a:cxnLst/>
            <a:rect l="l" t="t" r="r" b="b"/>
            <a:pathLst>
              <a:path w="4611446" h="4305938">
                <a:moveTo>
                  <a:pt x="0" y="0"/>
                </a:moveTo>
                <a:lnTo>
                  <a:pt x="4611446" y="0"/>
                </a:lnTo>
                <a:lnTo>
                  <a:pt x="4611446" y="4305939"/>
                </a:lnTo>
                <a:lnTo>
                  <a:pt x="0" y="4305939"/>
                </a:lnTo>
                <a:lnTo>
                  <a:pt x="0" y="0"/>
                </a:lnTo>
                <a:close/>
              </a:path>
            </a:pathLst>
          </a:custGeom>
          <a:blipFill>
            <a:blip r:embed="rId3"/>
            <a:stretch>
              <a:fillRect/>
            </a:stretch>
          </a:blipFill>
        </p:spPr>
      </p:sp>
      <p:grpSp>
        <p:nvGrpSpPr>
          <p:cNvPr id="4" name="Group 4"/>
          <p:cNvGrpSpPr/>
          <p:nvPr/>
        </p:nvGrpSpPr>
        <p:grpSpPr>
          <a:xfrm>
            <a:off x="768787" y="2395967"/>
            <a:ext cx="529952" cy="520780"/>
            <a:chOff x="0" y="0"/>
            <a:chExt cx="827115" cy="812800"/>
          </a:xfrm>
        </p:grpSpPr>
        <p:sp>
          <p:nvSpPr>
            <p:cNvPr id="5" name="Freeform 5"/>
            <p:cNvSpPr/>
            <p:nvPr/>
          </p:nvSpPr>
          <p:spPr>
            <a:xfrm>
              <a:off x="0" y="0"/>
              <a:ext cx="827115" cy="812800"/>
            </a:xfrm>
            <a:custGeom>
              <a:avLst/>
              <a:gdLst/>
              <a:ahLst/>
              <a:cxnLst/>
              <a:rect l="l" t="t" r="r" b="b"/>
              <a:pathLst>
                <a:path w="827115" h="812800">
                  <a:moveTo>
                    <a:pt x="413557" y="0"/>
                  </a:moveTo>
                  <a:cubicBezTo>
                    <a:pt x="185156" y="0"/>
                    <a:pt x="0" y="181951"/>
                    <a:pt x="0" y="406400"/>
                  </a:cubicBezTo>
                  <a:cubicBezTo>
                    <a:pt x="0" y="630849"/>
                    <a:pt x="185156" y="812800"/>
                    <a:pt x="413557" y="812800"/>
                  </a:cubicBezTo>
                  <a:cubicBezTo>
                    <a:pt x="641959" y="812800"/>
                    <a:pt x="827115" y="630849"/>
                    <a:pt x="827115" y="406400"/>
                  </a:cubicBezTo>
                  <a:cubicBezTo>
                    <a:pt x="827115" y="181951"/>
                    <a:pt x="641959" y="0"/>
                    <a:pt x="413557" y="0"/>
                  </a:cubicBezTo>
                  <a:close/>
                </a:path>
              </a:pathLst>
            </a:custGeom>
            <a:solidFill>
              <a:srgbClr val="117F46"/>
            </a:solidFill>
          </p:spPr>
        </p:sp>
        <p:sp>
          <p:nvSpPr>
            <p:cNvPr id="6" name="TextBox 6"/>
            <p:cNvSpPr txBox="1"/>
            <p:nvPr/>
          </p:nvSpPr>
          <p:spPr>
            <a:xfrm>
              <a:off x="77542" y="0"/>
              <a:ext cx="672031" cy="736600"/>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599473" y="3825478"/>
            <a:ext cx="870337" cy="854895"/>
          </a:xfrm>
          <a:custGeom>
            <a:avLst/>
            <a:gdLst/>
            <a:ahLst/>
            <a:cxnLst/>
            <a:rect l="l" t="t" r="r" b="b"/>
            <a:pathLst>
              <a:path w="870337" h="854895">
                <a:moveTo>
                  <a:pt x="0" y="0"/>
                </a:moveTo>
                <a:lnTo>
                  <a:pt x="870337" y="0"/>
                </a:lnTo>
                <a:lnTo>
                  <a:pt x="870337" y="854895"/>
                </a:lnTo>
                <a:lnTo>
                  <a:pt x="0" y="854895"/>
                </a:lnTo>
                <a:lnTo>
                  <a:pt x="0" y="0"/>
                </a:lnTo>
                <a:close/>
              </a:path>
            </a:pathLst>
          </a:custGeom>
          <a:blipFill>
            <a:blip r:embed="rId4">
              <a:alphaModFix amt="78000"/>
            </a:blip>
            <a:stretch>
              <a:fillRect t="-880" b="-880"/>
            </a:stretch>
          </a:blipFill>
        </p:spPr>
      </p:sp>
      <p:sp>
        <p:nvSpPr>
          <p:cNvPr id="8" name="Freeform 8"/>
          <p:cNvSpPr/>
          <p:nvPr/>
        </p:nvSpPr>
        <p:spPr>
          <a:xfrm>
            <a:off x="599473" y="5413798"/>
            <a:ext cx="870337" cy="854895"/>
          </a:xfrm>
          <a:custGeom>
            <a:avLst/>
            <a:gdLst/>
            <a:ahLst/>
            <a:cxnLst/>
            <a:rect l="l" t="t" r="r" b="b"/>
            <a:pathLst>
              <a:path w="870337" h="854895">
                <a:moveTo>
                  <a:pt x="0" y="0"/>
                </a:moveTo>
                <a:lnTo>
                  <a:pt x="870337" y="0"/>
                </a:lnTo>
                <a:lnTo>
                  <a:pt x="870337" y="854895"/>
                </a:lnTo>
                <a:lnTo>
                  <a:pt x="0" y="854895"/>
                </a:lnTo>
                <a:lnTo>
                  <a:pt x="0" y="0"/>
                </a:lnTo>
                <a:close/>
              </a:path>
            </a:pathLst>
          </a:custGeom>
          <a:blipFill>
            <a:blip r:embed="rId4">
              <a:alphaModFix amt="78000"/>
            </a:blip>
            <a:stretch>
              <a:fillRect t="-880" b="-880"/>
            </a:stretch>
          </a:blipFill>
        </p:spPr>
      </p:sp>
      <p:sp>
        <p:nvSpPr>
          <p:cNvPr id="9" name="Freeform 9"/>
          <p:cNvSpPr/>
          <p:nvPr/>
        </p:nvSpPr>
        <p:spPr>
          <a:xfrm>
            <a:off x="599473" y="2237157"/>
            <a:ext cx="870337" cy="854895"/>
          </a:xfrm>
          <a:custGeom>
            <a:avLst/>
            <a:gdLst/>
            <a:ahLst/>
            <a:cxnLst/>
            <a:rect l="l" t="t" r="r" b="b"/>
            <a:pathLst>
              <a:path w="870337" h="854895">
                <a:moveTo>
                  <a:pt x="0" y="0"/>
                </a:moveTo>
                <a:lnTo>
                  <a:pt x="870337" y="0"/>
                </a:lnTo>
                <a:lnTo>
                  <a:pt x="870337" y="854896"/>
                </a:lnTo>
                <a:lnTo>
                  <a:pt x="0" y="854896"/>
                </a:lnTo>
                <a:lnTo>
                  <a:pt x="0" y="0"/>
                </a:lnTo>
                <a:close/>
              </a:path>
            </a:pathLst>
          </a:custGeom>
          <a:blipFill>
            <a:blip r:embed="rId4">
              <a:alphaModFix amt="78000"/>
            </a:blip>
            <a:stretch>
              <a:fillRect t="-880" b="-880"/>
            </a:stretch>
          </a:blipFill>
        </p:spPr>
      </p:sp>
      <p:grpSp>
        <p:nvGrpSpPr>
          <p:cNvPr id="10" name="Group 10"/>
          <p:cNvGrpSpPr/>
          <p:nvPr/>
        </p:nvGrpSpPr>
        <p:grpSpPr>
          <a:xfrm>
            <a:off x="769666" y="3984287"/>
            <a:ext cx="529952" cy="520780"/>
            <a:chOff x="0" y="0"/>
            <a:chExt cx="827115" cy="812800"/>
          </a:xfrm>
        </p:grpSpPr>
        <p:sp>
          <p:nvSpPr>
            <p:cNvPr id="11" name="Freeform 11"/>
            <p:cNvSpPr/>
            <p:nvPr/>
          </p:nvSpPr>
          <p:spPr>
            <a:xfrm>
              <a:off x="0" y="0"/>
              <a:ext cx="827115" cy="812800"/>
            </a:xfrm>
            <a:custGeom>
              <a:avLst/>
              <a:gdLst/>
              <a:ahLst/>
              <a:cxnLst/>
              <a:rect l="l" t="t" r="r" b="b"/>
              <a:pathLst>
                <a:path w="827115" h="812800">
                  <a:moveTo>
                    <a:pt x="413557" y="0"/>
                  </a:moveTo>
                  <a:cubicBezTo>
                    <a:pt x="185156" y="0"/>
                    <a:pt x="0" y="181951"/>
                    <a:pt x="0" y="406400"/>
                  </a:cubicBezTo>
                  <a:cubicBezTo>
                    <a:pt x="0" y="630849"/>
                    <a:pt x="185156" y="812800"/>
                    <a:pt x="413557" y="812800"/>
                  </a:cubicBezTo>
                  <a:cubicBezTo>
                    <a:pt x="641959" y="812800"/>
                    <a:pt x="827115" y="630849"/>
                    <a:pt x="827115" y="406400"/>
                  </a:cubicBezTo>
                  <a:cubicBezTo>
                    <a:pt x="827115" y="181951"/>
                    <a:pt x="641959" y="0"/>
                    <a:pt x="413557" y="0"/>
                  </a:cubicBezTo>
                  <a:close/>
                </a:path>
              </a:pathLst>
            </a:custGeom>
            <a:solidFill>
              <a:srgbClr val="F9A72B"/>
            </a:solidFill>
          </p:spPr>
        </p:sp>
        <p:sp>
          <p:nvSpPr>
            <p:cNvPr id="12" name="TextBox 12"/>
            <p:cNvSpPr txBox="1"/>
            <p:nvPr/>
          </p:nvSpPr>
          <p:spPr>
            <a:xfrm>
              <a:off x="77542" y="0"/>
              <a:ext cx="672031" cy="736600"/>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a:off x="770545" y="5557729"/>
            <a:ext cx="529952" cy="520780"/>
            <a:chOff x="0" y="0"/>
            <a:chExt cx="827115" cy="812800"/>
          </a:xfrm>
        </p:grpSpPr>
        <p:sp>
          <p:nvSpPr>
            <p:cNvPr id="14" name="Freeform 14"/>
            <p:cNvSpPr/>
            <p:nvPr/>
          </p:nvSpPr>
          <p:spPr>
            <a:xfrm>
              <a:off x="0" y="0"/>
              <a:ext cx="827115" cy="812800"/>
            </a:xfrm>
            <a:custGeom>
              <a:avLst/>
              <a:gdLst/>
              <a:ahLst/>
              <a:cxnLst/>
              <a:rect l="l" t="t" r="r" b="b"/>
              <a:pathLst>
                <a:path w="827115" h="812800">
                  <a:moveTo>
                    <a:pt x="413557" y="0"/>
                  </a:moveTo>
                  <a:cubicBezTo>
                    <a:pt x="185156" y="0"/>
                    <a:pt x="0" y="181951"/>
                    <a:pt x="0" y="406400"/>
                  </a:cubicBezTo>
                  <a:cubicBezTo>
                    <a:pt x="0" y="630849"/>
                    <a:pt x="185156" y="812800"/>
                    <a:pt x="413557" y="812800"/>
                  </a:cubicBezTo>
                  <a:cubicBezTo>
                    <a:pt x="641959" y="812800"/>
                    <a:pt x="827115" y="630849"/>
                    <a:pt x="827115" y="406400"/>
                  </a:cubicBezTo>
                  <a:cubicBezTo>
                    <a:pt x="827115" y="181951"/>
                    <a:pt x="641959" y="0"/>
                    <a:pt x="413557" y="0"/>
                  </a:cubicBezTo>
                  <a:close/>
                </a:path>
              </a:pathLst>
            </a:custGeom>
            <a:solidFill>
              <a:srgbClr val="FFA4D8"/>
            </a:solidFill>
          </p:spPr>
        </p:sp>
        <p:sp>
          <p:nvSpPr>
            <p:cNvPr id="15" name="TextBox 15"/>
            <p:cNvSpPr txBox="1"/>
            <p:nvPr/>
          </p:nvSpPr>
          <p:spPr>
            <a:xfrm>
              <a:off x="77542" y="0"/>
              <a:ext cx="672031" cy="736600"/>
            </a:xfrm>
            <a:prstGeom prst="rect">
              <a:avLst/>
            </a:prstGeom>
          </p:spPr>
          <p:txBody>
            <a:bodyPr lIns="50800" tIns="50800" rIns="50800" bIns="50800" rtlCol="0" anchor="ctr"/>
            <a:lstStyle/>
            <a:p>
              <a:pPr algn="ctr">
                <a:lnSpc>
                  <a:spcPts val="3500"/>
                </a:lnSpc>
              </a:pPr>
              <a:endParaRPr/>
            </a:p>
          </p:txBody>
        </p:sp>
      </p:grpSp>
      <p:sp>
        <p:nvSpPr>
          <p:cNvPr id="16" name="TextBox 16"/>
          <p:cNvSpPr txBox="1"/>
          <p:nvPr/>
        </p:nvSpPr>
        <p:spPr>
          <a:xfrm>
            <a:off x="770545" y="19050"/>
            <a:ext cx="4934167" cy="878672"/>
          </a:xfrm>
          <a:prstGeom prst="rect">
            <a:avLst/>
          </a:prstGeom>
        </p:spPr>
        <p:txBody>
          <a:bodyPr lIns="0" tIns="0" rIns="0" bIns="0" rtlCol="0" anchor="t">
            <a:spAutoFit/>
          </a:bodyPr>
          <a:lstStyle/>
          <a:p>
            <a:pPr marL="0" lvl="0" indent="0" algn="l">
              <a:lnSpc>
                <a:spcPts val="6326"/>
              </a:lnSpc>
              <a:spcBef>
                <a:spcPct val="0"/>
              </a:spcBef>
            </a:pPr>
            <a:r>
              <a:rPr lang="en-US" sz="5912" b="1" u="sng">
                <a:solidFill>
                  <a:srgbClr val="EEECDE"/>
                </a:solidFill>
                <a:latin typeface="Poppins Bold"/>
                <a:ea typeface="Poppins Bold"/>
                <a:cs typeface="Poppins Bold"/>
                <a:sym typeface="Poppins Bold"/>
              </a:rPr>
              <a:t>RESULTS</a:t>
            </a:r>
          </a:p>
        </p:txBody>
      </p:sp>
      <p:sp>
        <p:nvSpPr>
          <p:cNvPr id="17" name="TextBox 17"/>
          <p:cNvSpPr txBox="1"/>
          <p:nvPr/>
        </p:nvSpPr>
        <p:spPr>
          <a:xfrm>
            <a:off x="1790638" y="2201228"/>
            <a:ext cx="10697568" cy="803910"/>
          </a:xfrm>
          <a:prstGeom prst="rect">
            <a:avLst/>
          </a:prstGeom>
        </p:spPr>
        <p:txBody>
          <a:bodyPr lIns="0" tIns="0" rIns="0" bIns="0" rtlCol="0" anchor="t">
            <a:spAutoFit/>
          </a:bodyPr>
          <a:lstStyle/>
          <a:p>
            <a:pPr algn="l">
              <a:lnSpc>
                <a:spcPts val="3449"/>
              </a:lnSpc>
            </a:pPr>
            <a:r>
              <a:rPr lang="en-US" sz="2299" b="1" u="sng">
                <a:solidFill>
                  <a:srgbClr val="FFFFFF"/>
                </a:solidFill>
                <a:latin typeface="Poppins Bold"/>
                <a:ea typeface="Poppins Bold"/>
                <a:cs typeface="Poppins Bold"/>
                <a:sym typeface="Poppins Bold"/>
              </a:rPr>
              <a:t>Logistic Regression:</a:t>
            </a:r>
          </a:p>
          <a:p>
            <a:pPr marL="431801" lvl="1" indent="-215900" algn="l">
              <a:lnSpc>
                <a:spcPts val="3000"/>
              </a:lnSpc>
              <a:buFont typeface="Arial"/>
              <a:buChar char="•"/>
            </a:pPr>
            <a:r>
              <a:rPr lang="en-US" sz="2000">
                <a:solidFill>
                  <a:srgbClr val="FFFFFF"/>
                </a:solidFill>
                <a:latin typeface="Poppins"/>
                <a:ea typeface="Poppins"/>
                <a:cs typeface="Poppins"/>
                <a:sym typeface="Poppins"/>
              </a:rPr>
              <a:t>Simple baseline model, but underperformed on imbalanced data.</a:t>
            </a:r>
          </a:p>
        </p:txBody>
      </p:sp>
      <p:sp>
        <p:nvSpPr>
          <p:cNvPr id="18" name="TextBox 18"/>
          <p:cNvSpPr txBox="1"/>
          <p:nvPr/>
        </p:nvSpPr>
        <p:spPr>
          <a:xfrm>
            <a:off x="1645885" y="3812936"/>
            <a:ext cx="12375477" cy="803910"/>
          </a:xfrm>
          <a:prstGeom prst="rect">
            <a:avLst/>
          </a:prstGeom>
        </p:spPr>
        <p:txBody>
          <a:bodyPr lIns="0" tIns="0" rIns="0" bIns="0" rtlCol="0" anchor="t">
            <a:spAutoFit/>
          </a:bodyPr>
          <a:lstStyle/>
          <a:p>
            <a:pPr algn="l">
              <a:lnSpc>
                <a:spcPts val="3449"/>
              </a:lnSpc>
            </a:pPr>
            <a:r>
              <a:rPr lang="en-US" sz="2299" b="1" u="sng">
                <a:solidFill>
                  <a:srgbClr val="FFFFFF"/>
                </a:solidFill>
                <a:latin typeface="Poppins Bold"/>
                <a:ea typeface="Poppins Bold"/>
                <a:cs typeface="Poppins Bold"/>
                <a:sym typeface="Poppins Bold"/>
              </a:rPr>
              <a:t>Random Forest Classifier:</a:t>
            </a:r>
          </a:p>
          <a:p>
            <a:pPr marL="431801" lvl="1" indent="-215900" algn="l">
              <a:lnSpc>
                <a:spcPts val="3000"/>
              </a:lnSpc>
              <a:buFont typeface="Arial"/>
              <a:buChar char="•"/>
            </a:pPr>
            <a:r>
              <a:rPr lang="en-US" sz="2000">
                <a:solidFill>
                  <a:srgbClr val="FFFFFF"/>
                </a:solidFill>
                <a:latin typeface="Poppins"/>
                <a:ea typeface="Poppins"/>
                <a:cs typeface="Poppins"/>
                <a:sym typeface="Poppins"/>
              </a:rPr>
              <a:t>Improved generalization and reduced overfitting via ensemble learning.</a:t>
            </a:r>
          </a:p>
        </p:txBody>
      </p:sp>
      <p:sp>
        <p:nvSpPr>
          <p:cNvPr id="19" name="TextBox 19"/>
          <p:cNvSpPr txBox="1"/>
          <p:nvPr/>
        </p:nvSpPr>
        <p:spPr>
          <a:xfrm>
            <a:off x="1637041" y="5442615"/>
            <a:ext cx="11706712" cy="2417445"/>
          </a:xfrm>
          <a:prstGeom prst="rect">
            <a:avLst/>
          </a:prstGeom>
        </p:spPr>
        <p:txBody>
          <a:bodyPr lIns="0" tIns="0" rIns="0" bIns="0" rtlCol="0" anchor="t">
            <a:spAutoFit/>
          </a:bodyPr>
          <a:lstStyle/>
          <a:p>
            <a:pPr algn="l">
              <a:lnSpc>
                <a:spcPts val="3449"/>
              </a:lnSpc>
            </a:pPr>
            <a:r>
              <a:rPr lang="en-US" sz="2299" b="1" u="sng">
                <a:solidFill>
                  <a:srgbClr val="FFFFFF"/>
                </a:solidFill>
                <a:latin typeface="Poppins Bold"/>
                <a:ea typeface="Poppins Bold"/>
                <a:cs typeface="Poppins Bold"/>
                <a:sym typeface="Poppins Bold"/>
              </a:rPr>
              <a:t>XGBoost Classifier (Selected Model):</a:t>
            </a:r>
          </a:p>
          <a:p>
            <a:pPr marL="431801" lvl="1" indent="-215900" algn="l">
              <a:lnSpc>
                <a:spcPts val="3000"/>
              </a:lnSpc>
              <a:buFont typeface="Arial"/>
              <a:buChar char="•"/>
            </a:pPr>
            <a:r>
              <a:rPr lang="en-US" sz="2000">
                <a:solidFill>
                  <a:srgbClr val="FFFFFF"/>
                </a:solidFill>
                <a:latin typeface="Poppins"/>
                <a:ea typeface="Poppins"/>
                <a:cs typeface="Poppins"/>
                <a:sym typeface="Poppins"/>
              </a:rPr>
              <a:t>Outperformed all others in terms of accuracy, recall, and AUC.</a:t>
            </a:r>
          </a:p>
          <a:p>
            <a:pPr marL="431801" lvl="1" indent="-215900" algn="l">
              <a:lnSpc>
                <a:spcPts val="3000"/>
              </a:lnSpc>
              <a:buFont typeface="Arial"/>
              <a:buChar char="•"/>
            </a:pPr>
            <a:r>
              <a:rPr lang="en-US" sz="2000">
                <a:solidFill>
                  <a:srgbClr val="FFFFFF"/>
                </a:solidFill>
                <a:latin typeface="Poppins"/>
                <a:ea typeface="Poppins"/>
                <a:cs typeface="Poppins"/>
                <a:sym typeface="Poppins"/>
              </a:rPr>
              <a:t>Chosen as the final model for deployment due to its robustness and high performance on imbalanced classification problems.</a:t>
            </a:r>
          </a:p>
          <a:p>
            <a:pPr algn="l">
              <a:lnSpc>
                <a:spcPts val="3449"/>
              </a:lnSpc>
            </a:pPr>
            <a:endParaRPr lang="en-US" sz="2000">
              <a:solidFill>
                <a:srgbClr val="FFFFFF"/>
              </a:solidFill>
              <a:latin typeface="Poppins"/>
              <a:ea typeface="Poppins"/>
              <a:cs typeface="Poppins"/>
              <a:sym typeface="Poppins"/>
            </a:endParaRPr>
          </a:p>
          <a:p>
            <a:pPr algn="l">
              <a:lnSpc>
                <a:spcPts val="3449"/>
              </a:lnSpc>
            </a:pPr>
            <a:endParaRPr lang="en-US" sz="2000">
              <a:solidFill>
                <a:srgbClr val="FFFFFF"/>
              </a:solidFill>
              <a:latin typeface="Poppins"/>
              <a:ea typeface="Poppins"/>
              <a:cs typeface="Poppins"/>
              <a:sym typeface="Poppins"/>
            </a:endParaRPr>
          </a:p>
        </p:txBody>
      </p:sp>
      <p:sp>
        <p:nvSpPr>
          <p:cNvPr id="20" name="TextBox 20"/>
          <p:cNvSpPr txBox="1"/>
          <p:nvPr/>
        </p:nvSpPr>
        <p:spPr>
          <a:xfrm>
            <a:off x="751884" y="1058107"/>
            <a:ext cx="4759944" cy="608870"/>
          </a:xfrm>
          <a:prstGeom prst="rect">
            <a:avLst/>
          </a:prstGeom>
        </p:spPr>
        <p:txBody>
          <a:bodyPr lIns="0" tIns="0" rIns="0" bIns="0" rtlCol="0" anchor="t">
            <a:spAutoFit/>
          </a:bodyPr>
          <a:lstStyle/>
          <a:p>
            <a:pPr marL="0" lvl="0" indent="0" algn="l">
              <a:lnSpc>
                <a:spcPts val="4372"/>
              </a:lnSpc>
              <a:spcBef>
                <a:spcPct val="0"/>
              </a:spcBef>
            </a:pPr>
            <a:r>
              <a:rPr lang="en-US" sz="4086">
                <a:solidFill>
                  <a:srgbClr val="EEECDE"/>
                </a:solidFill>
                <a:latin typeface="Poppins"/>
                <a:ea typeface="Poppins"/>
                <a:cs typeface="Poppins"/>
                <a:sym typeface="Poppins"/>
              </a:rPr>
              <a:t>Models Evaluated</a:t>
            </a:r>
          </a:p>
        </p:txBody>
      </p:sp>
      <p:sp>
        <p:nvSpPr>
          <p:cNvPr id="21" name="Freeform 21"/>
          <p:cNvSpPr/>
          <p:nvPr/>
        </p:nvSpPr>
        <p:spPr>
          <a:xfrm>
            <a:off x="599473" y="7459186"/>
            <a:ext cx="870337" cy="854895"/>
          </a:xfrm>
          <a:custGeom>
            <a:avLst/>
            <a:gdLst/>
            <a:ahLst/>
            <a:cxnLst/>
            <a:rect l="l" t="t" r="r" b="b"/>
            <a:pathLst>
              <a:path w="870337" h="854895">
                <a:moveTo>
                  <a:pt x="0" y="0"/>
                </a:moveTo>
                <a:lnTo>
                  <a:pt x="870337" y="0"/>
                </a:lnTo>
                <a:lnTo>
                  <a:pt x="870337" y="854896"/>
                </a:lnTo>
                <a:lnTo>
                  <a:pt x="0" y="854896"/>
                </a:lnTo>
                <a:lnTo>
                  <a:pt x="0" y="0"/>
                </a:lnTo>
                <a:close/>
              </a:path>
            </a:pathLst>
          </a:custGeom>
          <a:blipFill>
            <a:blip r:embed="rId4">
              <a:alphaModFix amt="78000"/>
            </a:blip>
            <a:stretch>
              <a:fillRect t="-880" b="-880"/>
            </a:stretch>
          </a:blipFill>
        </p:spPr>
      </p:sp>
      <p:grpSp>
        <p:nvGrpSpPr>
          <p:cNvPr id="22" name="Group 22"/>
          <p:cNvGrpSpPr/>
          <p:nvPr/>
        </p:nvGrpSpPr>
        <p:grpSpPr>
          <a:xfrm>
            <a:off x="770545" y="7603117"/>
            <a:ext cx="529952" cy="520780"/>
            <a:chOff x="0" y="0"/>
            <a:chExt cx="827115" cy="812800"/>
          </a:xfrm>
        </p:grpSpPr>
        <p:sp>
          <p:nvSpPr>
            <p:cNvPr id="23" name="Freeform 23"/>
            <p:cNvSpPr/>
            <p:nvPr/>
          </p:nvSpPr>
          <p:spPr>
            <a:xfrm>
              <a:off x="0" y="0"/>
              <a:ext cx="827115" cy="812800"/>
            </a:xfrm>
            <a:custGeom>
              <a:avLst/>
              <a:gdLst/>
              <a:ahLst/>
              <a:cxnLst/>
              <a:rect l="l" t="t" r="r" b="b"/>
              <a:pathLst>
                <a:path w="827115" h="812800">
                  <a:moveTo>
                    <a:pt x="413557" y="0"/>
                  </a:moveTo>
                  <a:cubicBezTo>
                    <a:pt x="185156" y="0"/>
                    <a:pt x="0" y="181951"/>
                    <a:pt x="0" y="406400"/>
                  </a:cubicBezTo>
                  <a:cubicBezTo>
                    <a:pt x="0" y="630849"/>
                    <a:pt x="185156" y="812800"/>
                    <a:pt x="413557" y="812800"/>
                  </a:cubicBezTo>
                  <a:cubicBezTo>
                    <a:pt x="641959" y="812800"/>
                    <a:pt x="827115" y="630849"/>
                    <a:pt x="827115" y="406400"/>
                  </a:cubicBezTo>
                  <a:cubicBezTo>
                    <a:pt x="827115" y="181951"/>
                    <a:pt x="641959" y="0"/>
                    <a:pt x="413557" y="0"/>
                  </a:cubicBezTo>
                  <a:close/>
                </a:path>
              </a:pathLst>
            </a:custGeom>
            <a:solidFill>
              <a:srgbClr val="FFA4D8"/>
            </a:solidFill>
          </p:spPr>
        </p:sp>
        <p:sp>
          <p:nvSpPr>
            <p:cNvPr id="24" name="TextBox 24"/>
            <p:cNvSpPr txBox="1"/>
            <p:nvPr/>
          </p:nvSpPr>
          <p:spPr>
            <a:xfrm>
              <a:off x="77542" y="0"/>
              <a:ext cx="672031" cy="736600"/>
            </a:xfrm>
            <a:prstGeom prst="rect">
              <a:avLst/>
            </a:prstGeom>
          </p:spPr>
          <p:txBody>
            <a:bodyPr lIns="50800" tIns="50800" rIns="50800" bIns="50800" rtlCol="0" anchor="ctr"/>
            <a:lstStyle/>
            <a:p>
              <a:pPr algn="ctr">
                <a:lnSpc>
                  <a:spcPts val="3500"/>
                </a:lnSpc>
              </a:pPr>
              <a:endParaRPr/>
            </a:p>
          </p:txBody>
        </p:sp>
      </p:grpSp>
      <p:sp>
        <p:nvSpPr>
          <p:cNvPr id="25" name="TextBox 25"/>
          <p:cNvSpPr txBox="1"/>
          <p:nvPr/>
        </p:nvSpPr>
        <p:spPr>
          <a:xfrm>
            <a:off x="1637041" y="7526917"/>
            <a:ext cx="11706712" cy="2036445"/>
          </a:xfrm>
          <a:prstGeom prst="rect">
            <a:avLst/>
          </a:prstGeom>
        </p:spPr>
        <p:txBody>
          <a:bodyPr lIns="0" tIns="0" rIns="0" bIns="0" rtlCol="0" anchor="t">
            <a:spAutoFit/>
          </a:bodyPr>
          <a:lstStyle/>
          <a:p>
            <a:pPr algn="l">
              <a:lnSpc>
                <a:spcPts val="3449"/>
              </a:lnSpc>
            </a:pPr>
            <a:r>
              <a:rPr lang="en-US" sz="2299" b="1" u="sng">
                <a:solidFill>
                  <a:srgbClr val="FFFFFF"/>
                </a:solidFill>
                <a:latin typeface="Poppins Bold"/>
                <a:ea typeface="Poppins Bold"/>
                <a:cs typeface="Poppins Bold"/>
                <a:sym typeface="Poppins Bold"/>
              </a:rPr>
              <a:t>LightGBM Classifier</a:t>
            </a:r>
          </a:p>
          <a:p>
            <a:pPr marL="431801" lvl="1" indent="-215900" algn="l">
              <a:lnSpc>
                <a:spcPts val="3000"/>
              </a:lnSpc>
              <a:buFont typeface="Arial"/>
              <a:buChar char="•"/>
            </a:pPr>
            <a:r>
              <a:rPr lang="en-US" sz="2000">
                <a:solidFill>
                  <a:srgbClr val="FFFFFF"/>
                </a:solidFill>
                <a:latin typeface="Poppins"/>
                <a:ea typeface="Poppins"/>
                <a:cs typeface="Poppins"/>
                <a:sym typeface="Poppins"/>
              </a:rPr>
              <a:t>A gradient boosting framework by Microsoft optimized for speed and efficiency.</a:t>
            </a:r>
          </a:p>
          <a:p>
            <a:pPr marL="431801" lvl="1" indent="-215900" algn="l">
              <a:lnSpc>
                <a:spcPts val="3000"/>
              </a:lnSpc>
              <a:buFont typeface="Arial"/>
              <a:buChar char="•"/>
            </a:pPr>
            <a:r>
              <a:rPr lang="en-US" sz="2000">
                <a:solidFill>
                  <a:srgbClr val="FFFFFF"/>
                </a:solidFill>
                <a:latin typeface="Poppins"/>
                <a:ea typeface="Poppins"/>
                <a:cs typeface="Poppins"/>
                <a:sym typeface="Poppins"/>
              </a:rPr>
              <a:t>Comparable to XGBoost but slightly lower in recall and AUC on this dataset.</a:t>
            </a:r>
          </a:p>
          <a:p>
            <a:pPr algn="l">
              <a:lnSpc>
                <a:spcPts val="3449"/>
              </a:lnSpc>
            </a:pPr>
            <a:endParaRPr lang="en-US" sz="2000">
              <a:solidFill>
                <a:srgbClr val="FFFFFF"/>
              </a:solidFill>
              <a:latin typeface="Poppins"/>
              <a:ea typeface="Poppins"/>
              <a:cs typeface="Poppins"/>
              <a:sym typeface="Poppins"/>
            </a:endParaRPr>
          </a:p>
          <a:p>
            <a:pPr algn="l">
              <a:lnSpc>
                <a:spcPts val="3449"/>
              </a:lnSpc>
            </a:pPr>
            <a:endParaRPr lang="en-US" sz="2000">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1709</Words>
  <Application>Microsoft Office PowerPoint</Application>
  <PresentationFormat>Custom</PresentationFormat>
  <Paragraphs>267</Paragraphs>
  <Slides>21</Slides>
  <Notes>0</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21</vt:i4>
      </vt:variant>
    </vt:vector>
  </HeadingPairs>
  <TitlesOfParts>
    <vt:vector size="48" baseType="lpstr">
      <vt:lpstr>Organic</vt:lpstr>
      <vt:lpstr>Roboto Bold</vt:lpstr>
      <vt:lpstr>Inter</vt:lpstr>
      <vt:lpstr>Montserrat</vt:lpstr>
      <vt:lpstr>Exo 2</vt:lpstr>
      <vt:lpstr>Roboto</vt:lpstr>
      <vt:lpstr>Impact</vt:lpstr>
      <vt:lpstr>Montserrat Bold</vt:lpstr>
      <vt:lpstr>Montserrat Heavy</vt:lpstr>
      <vt:lpstr>Canva Sans</vt:lpstr>
      <vt:lpstr>Poppins Bold</vt:lpstr>
      <vt:lpstr>Calibri (MS) Bold</vt:lpstr>
      <vt:lpstr>Exo 2 Medium</vt:lpstr>
      <vt:lpstr>Public Sans</vt:lpstr>
      <vt:lpstr>Calibri</vt:lpstr>
      <vt:lpstr>Arial</vt:lpstr>
      <vt:lpstr>Bebas Neue Bold</vt:lpstr>
      <vt:lpstr>Poppins</vt:lpstr>
      <vt:lpstr>Mont</vt:lpstr>
      <vt:lpstr>Ruda Bold</vt:lpstr>
      <vt:lpstr>Ruda Heavy</vt:lpstr>
      <vt:lpstr>Calibri (MS)</vt:lpstr>
      <vt:lpstr>Gotham Bold</vt:lpstr>
      <vt:lpstr>Canva Sans Bold</vt:lpstr>
      <vt:lpstr>Gotham</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in Mobile</dc:title>
  <cp:lastModifiedBy>anurag tripathi</cp:lastModifiedBy>
  <cp:revision>2</cp:revision>
  <dcterms:created xsi:type="dcterms:W3CDTF">2006-08-16T00:00:00Z</dcterms:created>
  <dcterms:modified xsi:type="dcterms:W3CDTF">2025-06-10T14:41:12Z</dcterms:modified>
  <dc:identifier>DAGpwKIJsYc</dc:identifier>
</cp:coreProperties>
</file>